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257" r:id="rId4"/>
    <p:sldId id="258" r:id="rId5"/>
    <p:sldId id="304" r:id="rId6"/>
    <p:sldId id="268" r:id="rId7"/>
    <p:sldId id="306" r:id="rId8"/>
    <p:sldId id="264" r:id="rId9"/>
    <p:sldId id="301" r:id="rId10"/>
    <p:sldId id="302" r:id="rId11"/>
    <p:sldId id="314" r:id="rId12"/>
    <p:sldId id="303" r:id="rId13"/>
    <p:sldId id="315" r:id="rId14"/>
    <p:sldId id="312" r:id="rId15"/>
    <p:sldId id="259" r:id="rId16"/>
    <p:sldId id="260" r:id="rId17"/>
    <p:sldId id="276" r:id="rId18"/>
    <p:sldId id="277" r:id="rId19"/>
    <p:sldId id="279" r:id="rId20"/>
    <p:sldId id="282" r:id="rId21"/>
    <p:sldId id="278" r:id="rId22"/>
    <p:sldId id="280" r:id="rId23"/>
    <p:sldId id="284" r:id="rId24"/>
    <p:sldId id="283" r:id="rId25"/>
    <p:sldId id="285" r:id="rId26"/>
    <p:sldId id="286" r:id="rId27"/>
    <p:sldId id="287" r:id="rId28"/>
    <p:sldId id="288" r:id="rId29"/>
    <p:sldId id="289" r:id="rId30"/>
    <p:sldId id="308" r:id="rId31"/>
    <p:sldId id="290" r:id="rId32"/>
    <p:sldId id="291" r:id="rId33"/>
    <p:sldId id="310" r:id="rId34"/>
    <p:sldId id="292" r:id="rId35"/>
    <p:sldId id="296" r:id="rId36"/>
    <p:sldId id="307" r:id="rId37"/>
    <p:sldId id="293" r:id="rId38"/>
    <p:sldId id="294" r:id="rId39"/>
    <p:sldId id="311" r:id="rId40"/>
    <p:sldId id="297" r:id="rId41"/>
    <p:sldId id="295" r:id="rId42"/>
    <p:sldId id="299" r:id="rId43"/>
    <p:sldId id="300" r:id="rId44"/>
    <p:sldId id="270" r:id="rId45"/>
  </p:sldIdLst>
  <p:sldSz cx="18288000" cy="10287000"/>
  <p:notesSz cx="6858000" cy="9144000"/>
  <p:embeddedFontLs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72ADC1-04EB-4D24-A34D-8E76A2B78A71}" v="40" dt="2024-12-10T12:08:05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75" autoAdjust="0"/>
    <p:restoredTop sz="94626" autoAdjust="0"/>
  </p:normalViewPr>
  <p:slideViewPr>
    <p:cSldViewPr>
      <p:cViewPr varScale="1">
        <p:scale>
          <a:sx n="53" d="100"/>
          <a:sy n="53" d="100"/>
        </p:scale>
        <p:origin x="60" y="1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5000" dirty="0"/>
              <a:t>프로젝트 달성도</a:t>
            </a:r>
            <a:endParaRPr lang="en-US" sz="5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달성도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마이페이지</c:v>
                </c:pt>
                <c:pt idx="1">
                  <c:v>영화예매</c:v>
                </c:pt>
                <c:pt idx="2">
                  <c:v>상세보기</c:v>
                </c:pt>
                <c:pt idx="3">
                  <c:v>로그인, 회원가입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80</c:v>
                </c:pt>
                <c:pt idx="2">
                  <c:v>80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B-4D5D-A3C0-2981CEF8C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axId val="2048631024"/>
        <c:axId val="2048632944"/>
      </c:barChart>
      <c:catAx>
        <c:axId val="2048631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8632944"/>
        <c:crosses val="autoZero"/>
        <c:auto val="1"/>
        <c:lblAlgn val="ctr"/>
        <c:lblOffset val="100"/>
        <c:noMultiLvlLbl val="0"/>
      </c:catAx>
      <c:valAx>
        <c:axId val="2048632944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863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500" b="1" i="0" baseline="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11:49:52.7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2,'916'0,"-890"1,-1 2,45 10,-42-7,0-1,31 1,-13-4,0-3,1-1,-1-2,54-12,-63 10,0 1,-1 2,60 2,-80 2,13-1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11:49:55.6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37,'109'2,"121"-5,-148-13,-61 10,0 2,26-3,206 5,-134 3,-88 2,0 0,-1 2,1 1,34 12,-34-9,1-1,-1-1,58 4,457-11,-244-2,-275 1,0-2,-1 0,1-2,-1-1,38-15,-43 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A8A5F-3EE5-4B7A-A3F3-F1A602BBABCF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FC06A-1683-4520-8AF8-A709A455C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8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137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509BA-C2B4-1E20-A75B-7D1D06B4C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29275E-0D3F-A4F3-8976-23D7A1AC7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658789-FED6-96DE-D38C-E00C12783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497A7-11C8-1098-2C84-A5FFFEC49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772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A93B3-7F31-1CC4-DA20-8D7537BA1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E10D2A-B453-89AF-E052-B5E91E01B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3A263D-2D55-1D93-9364-3FF215295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9A7EC2-9584-A5EB-E640-B4561B100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54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0CB7-FA09-5C6E-3375-E04E162D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D8A562-DD3C-2F6E-6E48-31C87C174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75D09A-A09A-158E-F66B-7DE0E5045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B5291E-408C-1C10-5594-54611B4AE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0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0D173-6718-33EB-BF9F-783BD515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60B004-A937-6DB2-12C7-FE1E9FB5C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416919-BC9C-B1F9-FE82-4AC5A9CF2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CC82C3-ECD5-72CD-CE95-737B591FE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552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AA5BE-3CEB-930A-65A3-C99D54A73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13592F-E143-4D16-903D-1F9ECC0C0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3271FD-D18F-7CB3-9A98-DE0BB3E8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C98A88-53F6-1A1B-CDC3-5D8DBFDD0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695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53C82-8D97-9113-3BA0-403E938A1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04E2DB-2935-59B6-BDE7-45105A1075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6853A-4104-BAD4-1522-E555CA1FD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E1251-711B-6039-95FD-F02C67149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21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F010F-F285-47B7-C989-E8778E13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742896-D733-A240-0606-8218F7DB9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084E71-6CF7-CD7E-8136-A5425CF8E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DFA1C-AD93-7A36-38A5-3E661E4E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343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2EC57-7BF4-5860-0C85-8EA0111A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CA58E3-A080-0C6C-8080-26E29DB32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4D96B4-2DA3-A2E0-DA3D-DC36AAB3D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28F643-A884-31CD-498C-CDDE2ADF8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30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98A1B-EED5-2C2A-3903-D1476ECA4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685B3B-1F77-89D1-D378-806CF45A4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2D1993-717D-2D96-9223-153CF012F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16789-A5D7-2E98-786D-F902744E0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0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E8428-33C7-56EC-0949-51F455F3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C15A8A-8C35-B86E-6B9B-B59ADE686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D31A4A-8207-A3FC-30A2-C884E53BC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7B8878-3301-4BDF-83BA-2D060A5DA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68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BCED7-08D9-0E2D-9ED3-1BB14F06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F053C7-3663-7388-ABC4-B45AB4B79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8EBD6C-E089-96DD-D913-3B5CB017D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482E9-0792-DEFE-615C-9752269B6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3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05A4C-76C1-FE43-3BFB-F01E49E58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F9167C-E11F-19D1-CC99-9F262D917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FE5C23-6635-8D44-FE9C-70B6D111C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732620-3779-0E11-9CB5-E3450445A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7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0FDB-B0ED-A227-8325-4D7F3625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85EB61-4634-DC0E-9283-9C4E9A94D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6F117A-2AD4-4B95-AFE7-EA6BACF26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88FC4B-56FD-E561-2CDF-EF38EA122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856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34FAA-02F3-298E-D1BE-00DCEAEB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BDA076-D6C5-539C-E2AB-6CECF36BB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6A66C6-A1C3-B290-B82A-5C02B6872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D5BAC2-B30D-8515-DBC4-808BE7C27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7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2830-093B-AC38-32E3-CD67D8C5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EC934B-929B-C358-7C1E-1B3F850540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92E227-0509-9F30-04A8-59AFA0874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7C103D-5E1A-3082-5787-F0C585876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5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3CB80-280F-8355-293C-DB60BB6C5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CCE78D-F260-4FDC-9713-C897E0579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4AD523-D178-B611-5620-0B595DF6B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</a:t>
            </a:r>
            <a:r>
              <a:rPr lang="en-US" altLang="ko-KR" dirty="0"/>
              <a:t>-&gt; </a:t>
            </a:r>
            <a:r>
              <a:rPr lang="ko-KR" altLang="en-US" dirty="0"/>
              <a:t>리뷰 </a:t>
            </a:r>
            <a:r>
              <a:rPr lang="en-US" altLang="ko-KR" dirty="0"/>
              <a:t>-&gt; </a:t>
            </a:r>
            <a:r>
              <a:rPr lang="ko-KR" altLang="en-US" dirty="0"/>
              <a:t>계정 삭제 순서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F738B-8DE5-A14B-7D72-9D30B7F67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85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B8E0-5CF6-AE72-D536-598471DF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B85EB-81FE-2549-3B39-5BA960A46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C9CB56-3C12-CB87-5F0F-B569FB772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0B4C2-C372-2868-4645-88356230B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66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3E720-34EC-E7D6-0646-8E69AB1B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B65643-B1DF-4A74-B96A-F4E75CC3D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366B83-6726-3A0C-E80F-4B3FF5B93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2CBDAF-BC2F-B864-82DC-456C46DBE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18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6701-F729-6E76-FD82-129C2BB8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DDDB9F-149F-3B5B-1878-4DAFCAAF5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39B512-A80B-D326-15CB-6C1C0208C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</a:t>
            </a:r>
            <a:r>
              <a:rPr lang="en-US" altLang="ko-KR" dirty="0"/>
              <a:t>-&gt; </a:t>
            </a:r>
            <a:r>
              <a:rPr lang="ko-KR" altLang="en-US" dirty="0"/>
              <a:t>리뷰 </a:t>
            </a:r>
            <a:r>
              <a:rPr lang="en-US" altLang="ko-KR" dirty="0"/>
              <a:t>-&gt; </a:t>
            </a:r>
            <a:r>
              <a:rPr lang="ko-KR" altLang="en-US" dirty="0"/>
              <a:t>계정 삭제 순서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0B34D9-5BDB-BCDC-9C54-DD73AD4A8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120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상세보기 </a:t>
            </a:r>
            <a:r>
              <a:rPr lang="en-US" altLang="ko-KR" sz="1200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:DB</a:t>
            </a:r>
            <a:r>
              <a:rPr lang="ko-KR" altLang="en-US" sz="1200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로 </a:t>
            </a:r>
            <a:r>
              <a:rPr lang="ko-KR" altLang="en-US" sz="1200" spc="-200" dirty="0" err="1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관리하는게</a:t>
            </a:r>
            <a:r>
              <a:rPr lang="ko-KR" altLang="en-US" sz="1200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아니기 </a:t>
            </a:r>
            <a:r>
              <a:rPr lang="ko-KR" altLang="en-US" sz="1200" spc="-200" dirty="0" err="1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떄문에</a:t>
            </a:r>
            <a:r>
              <a:rPr lang="ko-KR" altLang="en-US" sz="1200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정적이기 때문에 </a:t>
            </a:r>
            <a:r>
              <a:rPr lang="en-US" altLang="ko-KR" sz="1200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80</a:t>
            </a:r>
            <a:r>
              <a:rPr lang="ko-KR" altLang="en-US" sz="1200" spc="-200" dirty="0" err="1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퍼로</a:t>
            </a:r>
            <a:r>
              <a:rPr lang="ko-KR" altLang="en-US" sz="1200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하였고</a:t>
            </a:r>
            <a:r>
              <a:rPr lang="en-US" altLang="ko-KR" sz="1200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영화 예매</a:t>
            </a:r>
            <a:r>
              <a:rPr lang="en-US" altLang="ko-KR" sz="12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:  </a:t>
            </a:r>
            <a:r>
              <a:rPr lang="ko-KR" altLang="en-US" sz="12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좌석 선택이 중복이 되고</a:t>
            </a:r>
            <a:r>
              <a:rPr lang="en-US" altLang="ko-KR" sz="12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,  </a:t>
            </a:r>
            <a:r>
              <a:rPr lang="ko-KR" altLang="en-US" sz="12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한 고객당 결제가 한번밖에 되지 않는다</a:t>
            </a:r>
            <a:r>
              <a:rPr lang="en-US" altLang="ko-KR" sz="12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마이페이지</a:t>
            </a:r>
            <a:r>
              <a:rPr lang="en-US" altLang="ko-KR" sz="12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결제 내역 취소</a:t>
            </a:r>
            <a:endParaRPr lang="en-US" altLang="ko-KR" sz="1200" b="0" i="0" u="none" strike="noStrike" spc="-200" dirty="0">
              <a:solidFill>
                <a:srgbClr val="000000">
                  <a:alpha val="47843"/>
                </a:srgbClr>
              </a:solidFill>
              <a:latin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35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196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32539-BD73-CD34-BE15-1E009DDBE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C0DE2D-DECE-1277-AB4D-FF2F44385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B1964D-0ED5-F062-99A4-118D2F821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AC235A-7BC2-7249-8C5A-BAD3B573D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52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5208B-BBFF-694A-ACD9-7B167094203E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5675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911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60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ACFFB-7BC3-BC82-FF6F-908F00365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EA1E05-C5BD-02C6-6A07-4F3F798B1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CA8D35-D9A0-B94A-EF1E-7E6EE783F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70608-96A1-96CE-C38E-8FCE199FD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73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D22BE-7D75-B41C-1DBF-774AB8D99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E27C2D-6CFF-23E0-0E63-E3D83C9F1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262FCE-C9A1-5309-0302-253ADC41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98E34-A4B0-DBF5-12AA-B5C602954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FC06A-1683-4520-8AF8-A709A455C9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49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3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9.jp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7.png"/><Relationship Id="rId5" Type="http://schemas.openxmlformats.org/officeDocument/2006/relationships/image" Target="../media/image2.png"/><Relationship Id="rId10" Type="http://schemas.openxmlformats.org/officeDocument/2006/relationships/image" Target="../media/image56.png"/><Relationship Id="rId4" Type="http://schemas.openxmlformats.org/officeDocument/2006/relationships/image" Target="../media/image38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5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7.jpeg"/><Relationship Id="rId5" Type="http://schemas.openxmlformats.org/officeDocument/2006/relationships/image" Target="../media/image3.png"/><Relationship Id="rId10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7.png"/><Relationship Id="rId5" Type="http://schemas.openxmlformats.org/officeDocument/2006/relationships/image" Target="../media/image2.png"/><Relationship Id="rId10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customXml" Target="../ink/ink1.xml"/><Relationship Id="rId5" Type="http://schemas.openxmlformats.org/officeDocument/2006/relationships/image" Target="../media/image3.png"/><Relationship Id="rId10" Type="http://schemas.openxmlformats.org/officeDocument/2006/relationships/image" Target="../media/image74.png"/><Relationship Id="rId4" Type="http://schemas.openxmlformats.org/officeDocument/2006/relationships/image" Target="../media/image2.png"/><Relationship Id="rId9" Type="http://schemas.openxmlformats.org/officeDocument/2006/relationships/image" Target="../media/image41.png"/><Relationship Id="rId1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3.png"/><Relationship Id="rId10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24.png"/><Relationship Id="rId10" Type="http://schemas.openxmlformats.org/officeDocument/2006/relationships/image" Target="../media/image32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4000500"/>
            <a:ext cx="2413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3797300"/>
            <a:ext cx="4495800" cy="391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200" y="3327400"/>
            <a:ext cx="4635500" cy="273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400" y="2311400"/>
            <a:ext cx="2120900" cy="261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0700" y="2882900"/>
            <a:ext cx="2082800" cy="195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0" y="4267200"/>
            <a:ext cx="2222500" cy="208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9800" y="4406900"/>
            <a:ext cx="2209800" cy="198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7300" y="7010400"/>
            <a:ext cx="1612900" cy="1231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700" y="2984500"/>
            <a:ext cx="1612900" cy="201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5100" y="6248400"/>
            <a:ext cx="330200" cy="1219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1400" y="6934200"/>
            <a:ext cx="3429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9700" y="4343400"/>
            <a:ext cx="4699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6900" y="6477000"/>
            <a:ext cx="342900" cy="1231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78800" y="3365500"/>
            <a:ext cx="92329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0000" b="0" i="0" u="none" strike="noStrike" spc="-1600" dirty="0" err="1">
                <a:solidFill>
                  <a:srgbClr val="3958E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아들셋</a:t>
            </a:r>
            <a:r>
              <a:rPr lang="en-US" sz="10000" b="0" i="0" u="none" strike="noStrike" spc="-1600" dirty="0">
                <a:solidFill>
                  <a:srgbClr val="3958E3"/>
                </a:solidFill>
                <a:latin typeface="맑은 고딕" panose="020B0503020000020004" pitchFamily="50" charset="-127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0000" b="0" i="0" u="none" strike="noStrike" spc="-1600" dirty="0">
                <a:solidFill>
                  <a:srgbClr val="3958E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영화예매사이트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4200" y="7366000"/>
            <a:ext cx="90551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  <a:r>
              <a:rPr lang="en-US" sz="29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: 20212992 </a:t>
            </a:r>
            <a:r>
              <a:rPr lang="ko-KR" sz="29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서영우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lang="en-US" sz="29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: 20212991 </a:t>
            </a:r>
            <a:r>
              <a:rPr lang="ko-KR" sz="2900" b="0" i="0" u="none" strike="noStrike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심동진</a:t>
            </a:r>
            <a:endParaRPr lang="ko-KR" sz="29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lang="en-US" sz="29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: 20212996 </a:t>
            </a:r>
            <a:r>
              <a:rPr lang="ko-KR" sz="29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양진원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6433-7111-BE1F-422E-5E5FDBED8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FC7D28-215F-189C-4C47-73847EFA4C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0E870DF-340C-B15E-BD82-6A4807733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8257636-7276-E35C-8D46-59ACF5D9E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D2E9B3B9-69C9-099D-F601-2CE1FB57CE5E}"/>
              </a:ext>
            </a:extLst>
          </p:cNvPr>
          <p:cNvSpPr txBox="1"/>
          <p:nvPr/>
        </p:nvSpPr>
        <p:spPr>
          <a:xfrm>
            <a:off x="9906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AJAX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E9BD4A33-DC0E-D72C-BFD2-3F42F7D08485}"/>
              </a:ext>
            </a:extLst>
          </p:cNvPr>
          <p:cNvSpPr txBox="1"/>
          <p:nvPr/>
        </p:nvSpPr>
        <p:spPr>
          <a:xfrm>
            <a:off x="429900" y="520065"/>
            <a:ext cx="93998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188660-1E05-A6B8-9F83-63C3B79945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342" t="2933"/>
          <a:stretch/>
        </p:blipFill>
        <p:spPr>
          <a:xfrm>
            <a:off x="321227" y="1851493"/>
            <a:ext cx="4572000" cy="8141766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1777EDE-C8AC-1BA8-C662-D3D7C1237BE4}"/>
              </a:ext>
            </a:extLst>
          </p:cNvPr>
          <p:cNvSpPr txBox="1"/>
          <p:nvPr/>
        </p:nvSpPr>
        <p:spPr>
          <a:xfrm>
            <a:off x="499750" y="594968"/>
            <a:ext cx="93998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dirty="0">
                <a:solidFill>
                  <a:srgbClr val="44CCE5"/>
                </a:solidFill>
                <a:latin typeface="맑은 고딕" panose="020B0503020000020004" pitchFamily="50" charset="-127"/>
              </a:rPr>
              <a:t>결제 내역 테이블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51493F-3DC8-ADE1-944C-8404B25F5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578" y="5600700"/>
            <a:ext cx="12755003" cy="19257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249D60-0080-0079-7EE8-794887FA0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9849" y="1985590"/>
            <a:ext cx="12655296" cy="300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1114C-BEB9-D467-0DD2-EE4957679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F802CE-A348-5878-B78D-620416686B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760490-60EB-5E64-9D16-59DE07E43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7245806-6DDC-35F8-36AB-25ECCC0AB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ACED966C-EBEA-BCC8-CD62-86A773DC3D7B}"/>
              </a:ext>
            </a:extLst>
          </p:cNvPr>
          <p:cNvSpPr txBox="1"/>
          <p:nvPr/>
        </p:nvSpPr>
        <p:spPr>
          <a:xfrm>
            <a:off x="9906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AJAX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ECA4405A-A357-709A-2F0A-61F52044DC74}"/>
              </a:ext>
            </a:extLst>
          </p:cNvPr>
          <p:cNvSpPr txBox="1"/>
          <p:nvPr/>
        </p:nvSpPr>
        <p:spPr>
          <a:xfrm>
            <a:off x="429900" y="520065"/>
            <a:ext cx="93998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4B09D3-1DC0-798F-6B07-4A614B6ACC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342" t="2933"/>
          <a:stretch/>
        </p:blipFill>
        <p:spPr>
          <a:xfrm>
            <a:off x="321227" y="1851493"/>
            <a:ext cx="4572000" cy="8141766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7F1D322-C3AC-01C0-9EF6-B9DCF9038A6A}"/>
              </a:ext>
            </a:extLst>
          </p:cNvPr>
          <p:cNvSpPr txBox="1"/>
          <p:nvPr/>
        </p:nvSpPr>
        <p:spPr>
          <a:xfrm>
            <a:off x="499750" y="594968"/>
            <a:ext cx="93998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dirty="0">
                <a:solidFill>
                  <a:srgbClr val="44CCE5"/>
                </a:solidFill>
                <a:latin typeface="맑은 고딕" panose="020B0503020000020004" pitchFamily="50" charset="-127"/>
              </a:rPr>
              <a:t>결제 내역 테이블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0B45B-666B-1C83-5ECD-A07B60F9E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02424"/>
              </p:ext>
            </p:extLst>
          </p:nvPr>
        </p:nvGraphicFramePr>
        <p:xfrm>
          <a:off x="5638800" y="1841043"/>
          <a:ext cx="11315820" cy="640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40">
                  <a:extLst>
                    <a:ext uri="{9D8B030D-6E8A-4147-A177-3AD203B41FA5}">
                      <a16:colId xmlns:a16="http://schemas.microsoft.com/office/drawing/2014/main" val="2973734315"/>
                    </a:ext>
                  </a:extLst>
                </a:gridCol>
                <a:gridCol w="3771940">
                  <a:extLst>
                    <a:ext uri="{9D8B030D-6E8A-4147-A177-3AD203B41FA5}">
                      <a16:colId xmlns:a16="http://schemas.microsoft.com/office/drawing/2014/main" val="3765104832"/>
                    </a:ext>
                  </a:extLst>
                </a:gridCol>
                <a:gridCol w="3771940">
                  <a:extLst>
                    <a:ext uri="{9D8B030D-6E8A-4147-A177-3AD203B41FA5}">
                      <a16:colId xmlns:a16="http://schemas.microsoft.com/office/drawing/2014/main" val="421767834"/>
                    </a:ext>
                  </a:extLst>
                </a:gridCol>
              </a:tblGrid>
              <a:tr h="282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Type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81072"/>
                  </a:ext>
                </a:extLst>
              </a:tr>
              <a:tr h="282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user_id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char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로그인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53230"/>
                  </a:ext>
                </a:extLst>
              </a:tr>
              <a:tr h="5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movie_name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Varchar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영화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79685"/>
                  </a:ext>
                </a:extLst>
              </a:tr>
              <a:tr h="5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screen_no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상영관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95708"/>
                  </a:ext>
                </a:extLst>
              </a:tr>
              <a:tr h="5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reservation_date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date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예약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0922"/>
                  </a:ext>
                </a:extLst>
              </a:tr>
              <a:tr h="5640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/>
                        <a:t>reservation_time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time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예약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962350"/>
                  </a:ext>
                </a:extLst>
              </a:tr>
              <a:tr h="282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general_count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일반 인원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802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teen_count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청소년 인원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48559"/>
                  </a:ext>
                </a:extLst>
              </a:tr>
              <a:tr h="414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senior_count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경로 인원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333255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priority_count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우대 인원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733813"/>
                  </a:ext>
                </a:extLst>
              </a:tr>
              <a:tr h="207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seat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varchar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좌석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41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points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적립 포인트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77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16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C1729-0C5A-E1FF-2F11-DB09D627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EF99C9-F43E-C735-AFB5-267E34AA7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4806B4-44F6-4D08-A060-5511A4EF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C4EE604-16E5-66F9-409B-1084D50E4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87888E1F-8825-0B86-797B-98D07940D4E1}"/>
              </a:ext>
            </a:extLst>
          </p:cNvPr>
          <p:cNvSpPr txBox="1"/>
          <p:nvPr/>
        </p:nvSpPr>
        <p:spPr>
          <a:xfrm>
            <a:off x="9906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AJAX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964E3EF-6EBB-3D27-F3E8-52B0938BB2A7}"/>
              </a:ext>
            </a:extLst>
          </p:cNvPr>
          <p:cNvSpPr txBox="1"/>
          <p:nvPr/>
        </p:nvSpPr>
        <p:spPr>
          <a:xfrm>
            <a:off x="74930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6EB71-AEFC-325A-C663-70EB97BE14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9" t="4636" r="74236" b="18433"/>
          <a:stretch/>
        </p:blipFill>
        <p:spPr>
          <a:xfrm>
            <a:off x="533400" y="2019300"/>
            <a:ext cx="4953000" cy="7176963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CC56AAE4-E32D-31FE-A7C1-186B3EFAC4E7}"/>
              </a:ext>
            </a:extLst>
          </p:cNvPr>
          <p:cNvSpPr txBox="1"/>
          <p:nvPr/>
        </p:nvSpPr>
        <p:spPr>
          <a:xfrm>
            <a:off x="533400" y="571500"/>
            <a:ext cx="93998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데이터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34159D-52BB-8B24-5113-540F41777C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7633" r="44915"/>
          <a:stretch/>
        </p:blipFill>
        <p:spPr>
          <a:xfrm>
            <a:off x="5614368" y="1901823"/>
            <a:ext cx="6273939" cy="65959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4D47A0-2E40-BB5A-5FF6-EFC6033EC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5800" y="2747574"/>
            <a:ext cx="5896706" cy="51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9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CE166-9A57-7C48-83B8-C70E383FE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E95C56-2F31-0F89-C09D-CFD484A570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6850" y="-4072664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BFC2231-E6C5-1F6B-D6B7-50122596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4BE9D51-DCBB-CF17-A891-D368EFBEF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A1876D6F-B2F7-79CD-3BE6-87FCC4920310}"/>
              </a:ext>
            </a:extLst>
          </p:cNvPr>
          <p:cNvSpPr txBox="1"/>
          <p:nvPr/>
        </p:nvSpPr>
        <p:spPr>
          <a:xfrm>
            <a:off x="9906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AJAX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76144C3-1311-86C0-4D6C-7C717CCF8441}"/>
              </a:ext>
            </a:extLst>
          </p:cNvPr>
          <p:cNvSpPr txBox="1"/>
          <p:nvPr/>
        </p:nvSpPr>
        <p:spPr>
          <a:xfrm>
            <a:off x="74930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564678-251F-F23F-45A2-B6C0E85864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9" t="4636" r="74236" b="18433"/>
          <a:stretch/>
        </p:blipFill>
        <p:spPr>
          <a:xfrm>
            <a:off x="533400" y="2019300"/>
            <a:ext cx="4953000" cy="7176963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71D54793-57EC-BF6C-FBB8-7CD5FCA55811}"/>
              </a:ext>
            </a:extLst>
          </p:cNvPr>
          <p:cNvSpPr txBox="1"/>
          <p:nvPr/>
        </p:nvSpPr>
        <p:spPr>
          <a:xfrm>
            <a:off x="533400" y="571500"/>
            <a:ext cx="93998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데이터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0C6C9B-47A7-0A43-9925-E985B3F92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767948"/>
              </p:ext>
            </p:extLst>
          </p:nvPr>
        </p:nvGraphicFramePr>
        <p:xfrm>
          <a:off x="7086600" y="2068173"/>
          <a:ext cx="9182220" cy="3123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0740">
                  <a:extLst>
                    <a:ext uri="{9D8B030D-6E8A-4147-A177-3AD203B41FA5}">
                      <a16:colId xmlns:a16="http://schemas.microsoft.com/office/drawing/2014/main" val="2954754428"/>
                    </a:ext>
                  </a:extLst>
                </a:gridCol>
                <a:gridCol w="3060740">
                  <a:extLst>
                    <a:ext uri="{9D8B030D-6E8A-4147-A177-3AD203B41FA5}">
                      <a16:colId xmlns:a16="http://schemas.microsoft.com/office/drawing/2014/main" val="1006848508"/>
                    </a:ext>
                  </a:extLst>
                </a:gridCol>
                <a:gridCol w="3060740">
                  <a:extLst>
                    <a:ext uri="{9D8B030D-6E8A-4147-A177-3AD203B41FA5}">
                      <a16:colId xmlns:a16="http://schemas.microsoft.com/office/drawing/2014/main" val="2714300616"/>
                    </a:ext>
                  </a:extLst>
                </a:gridCol>
              </a:tblGrid>
              <a:tr h="332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Type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274408"/>
                  </a:ext>
                </a:extLst>
              </a:tr>
              <a:tr h="332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id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리뷰 고유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753023"/>
                  </a:ext>
                </a:extLst>
              </a:tr>
              <a:tr h="332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movie_id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영화 고유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816060"/>
                  </a:ext>
                </a:extLst>
              </a:tr>
              <a:tr h="332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user_id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varchar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703646"/>
                  </a:ext>
                </a:extLst>
              </a:tr>
              <a:tr h="332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content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text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리뷰</a:t>
                      </a:r>
                      <a:r>
                        <a:rPr lang="en-US" altLang="ko-KR" sz="2800" dirty="0"/>
                        <a:t> </a:t>
                      </a:r>
                      <a:r>
                        <a:rPr lang="ko-KR" altLang="en-US" sz="28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937858"/>
                  </a:ext>
                </a:extLst>
              </a:tr>
              <a:tr h="532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/>
                        <a:t>created_at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Timestamp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작성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6360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03CAA66-0445-9B33-ED8D-67E744048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33151"/>
              </p:ext>
            </p:extLst>
          </p:nvPr>
        </p:nvGraphicFramePr>
        <p:xfrm>
          <a:off x="6934200" y="7178918"/>
          <a:ext cx="9182220" cy="1620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0740">
                  <a:extLst>
                    <a:ext uri="{9D8B030D-6E8A-4147-A177-3AD203B41FA5}">
                      <a16:colId xmlns:a16="http://schemas.microsoft.com/office/drawing/2014/main" val="2954754428"/>
                    </a:ext>
                  </a:extLst>
                </a:gridCol>
                <a:gridCol w="3035260">
                  <a:extLst>
                    <a:ext uri="{9D8B030D-6E8A-4147-A177-3AD203B41FA5}">
                      <a16:colId xmlns:a16="http://schemas.microsoft.com/office/drawing/2014/main" val="1006848508"/>
                    </a:ext>
                  </a:extLst>
                </a:gridCol>
                <a:gridCol w="3086220">
                  <a:extLst>
                    <a:ext uri="{9D8B030D-6E8A-4147-A177-3AD203B41FA5}">
                      <a16:colId xmlns:a16="http://schemas.microsoft.com/office/drawing/2014/main" val="2714300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Type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274408"/>
                  </a:ext>
                </a:extLst>
              </a:tr>
              <a:tr h="55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movie_id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영화 고유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753023"/>
                  </a:ext>
                </a:extLst>
              </a:tr>
              <a:tr h="55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/>
                        <a:t>Page_path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Varchar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페이지 경로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816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44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40E5D-4972-ADE7-30F4-0E6A00BE1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B8159-1125-C78A-8CE0-2B0A6EE91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3948395" y="-3991714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E05B168-D23B-11F6-2892-6A1A31F7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5521C6-EA1E-A35E-834A-D70F6DDA8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A3441057-C205-4374-EFB4-2F01261069DF}"/>
              </a:ext>
            </a:extLst>
          </p:cNvPr>
          <p:cNvSpPr txBox="1"/>
          <p:nvPr/>
        </p:nvSpPr>
        <p:spPr>
          <a:xfrm>
            <a:off x="381000" y="329481"/>
            <a:ext cx="52089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dirty="0">
                <a:solidFill>
                  <a:srgbClr val="44CCE5"/>
                </a:solidFill>
                <a:latin typeface="맑은 고딕" panose="020B0503020000020004" pitchFamily="50" charset="-127"/>
              </a:rPr>
              <a:t>페이지 소개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5240F1A-C751-8C48-0B02-E669AB030A8D}"/>
              </a:ext>
            </a:extLst>
          </p:cNvPr>
          <p:cNvSpPr txBox="1"/>
          <p:nvPr/>
        </p:nvSpPr>
        <p:spPr>
          <a:xfrm>
            <a:off x="1251587" y="4123586"/>
            <a:ext cx="4019550" cy="208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endParaRPr lang="en-US" altLang="ko-KR" sz="3200" b="1" i="0" u="none" strike="noStrike" spc="-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02A620C6-50B4-0C6C-CD6E-EE9E135F6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30" y="2377360"/>
            <a:ext cx="6785670" cy="2109760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pic>
        <p:nvPicPr>
          <p:cNvPr id="61" name="Picture 18">
            <a:extLst>
              <a:ext uri="{FF2B5EF4-FFF2-40B4-BE49-F238E27FC236}">
                <a16:creationId xmlns:a16="http://schemas.microsoft.com/office/drawing/2014/main" id="{DE863B8F-676C-89B2-9AD2-6C70B97B8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329801"/>
            <a:ext cx="6384011" cy="2109760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97604DC-67C9-150E-3B70-1ECEBCAF0A0A}"/>
              </a:ext>
            </a:extLst>
          </p:cNvPr>
          <p:cNvSpPr txBox="1"/>
          <p:nvPr/>
        </p:nvSpPr>
        <p:spPr>
          <a:xfrm>
            <a:off x="2362200" y="1517948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메인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BD8DB6-A645-7E34-1F90-48B120AC6AF5}"/>
              </a:ext>
            </a:extLst>
          </p:cNvPr>
          <p:cNvSpPr txBox="1"/>
          <p:nvPr/>
        </p:nvSpPr>
        <p:spPr>
          <a:xfrm>
            <a:off x="11743249" y="1532919"/>
            <a:ext cx="179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사용자</a:t>
            </a:r>
          </a:p>
        </p:txBody>
      </p:sp>
      <p:pic>
        <p:nvPicPr>
          <p:cNvPr id="69" name="Picture 18">
            <a:extLst>
              <a:ext uri="{FF2B5EF4-FFF2-40B4-BE49-F238E27FC236}">
                <a16:creationId xmlns:a16="http://schemas.microsoft.com/office/drawing/2014/main" id="{37A13002-C4B4-9C9C-A872-82CAA49A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29" y="7627522"/>
            <a:ext cx="6785671" cy="2082487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660E64C-1EAC-D0AA-180F-288CB26FEA9E}"/>
              </a:ext>
            </a:extLst>
          </p:cNvPr>
          <p:cNvSpPr txBox="1"/>
          <p:nvPr/>
        </p:nvSpPr>
        <p:spPr>
          <a:xfrm>
            <a:off x="1071900" y="2975764"/>
            <a:ext cx="45627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3200" b="1" dirty="0"/>
              <a:t>상영 영화 페이지</a:t>
            </a:r>
          </a:p>
          <a:p>
            <a:pPr lvl="2"/>
            <a:r>
              <a:rPr lang="en-US" altLang="ko-KR" sz="3200" b="1" dirty="0"/>
              <a:t>-</a:t>
            </a:r>
            <a:r>
              <a:rPr lang="ko-KR" altLang="en-US" sz="3200" b="1" dirty="0"/>
              <a:t> 상세보기 페이지</a:t>
            </a:r>
            <a:endParaRPr lang="en-US" altLang="ko-KR" sz="3200" b="1" dirty="0"/>
          </a:p>
          <a:p>
            <a:endParaRPr lang="ko-KR" altLang="en-US" dirty="0"/>
          </a:p>
        </p:txBody>
      </p:sp>
      <p:pic>
        <p:nvPicPr>
          <p:cNvPr id="68" name="Picture 18">
            <a:extLst>
              <a:ext uri="{FF2B5EF4-FFF2-40B4-BE49-F238E27FC236}">
                <a16:creationId xmlns:a16="http://schemas.microsoft.com/office/drawing/2014/main" id="{A3E1F0BD-8884-6310-3135-BD9B8FBB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29" y="4833152"/>
            <a:ext cx="6785671" cy="2405848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136602E-EDC1-9D73-CC75-2CE47AECB7B5}"/>
              </a:ext>
            </a:extLst>
          </p:cNvPr>
          <p:cNvSpPr txBox="1"/>
          <p:nvPr/>
        </p:nvSpPr>
        <p:spPr>
          <a:xfrm>
            <a:off x="974674" y="5019758"/>
            <a:ext cx="664532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3200" b="1" dirty="0"/>
              <a:t>영화 예매 페이지 </a:t>
            </a:r>
            <a:endParaRPr lang="en-US" altLang="ko-KR" sz="3200" b="1" dirty="0"/>
          </a:p>
          <a:p>
            <a:pPr marL="1371600" lvl="2" indent="-457200">
              <a:buFontTx/>
              <a:buChar char="-"/>
            </a:pPr>
            <a:r>
              <a:rPr lang="ko-KR" altLang="en-US" sz="3200" b="1" dirty="0"/>
              <a:t>영화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날짜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시간 선택 페이지</a:t>
            </a:r>
            <a:endParaRPr lang="en-US" altLang="ko-KR" sz="3200" b="1" dirty="0"/>
          </a:p>
          <a:p>
            <a:pPr marL="1371600" lvl="2" indent="-457200">
              <a:buFontTx/>
              <a:buChar char="-"/>
            </a:pPr>
            <a:r>
              <a:rPr lang="ko-KR" altLang="en-US" sz="3200" b="1" dirty="0"/>
              <a:t>좌석 선택 페이지</a:t>
            </a:r>
            <a:endParaRPr lang="en-US" altLang="ko-KR" sz="3200" b="1" dirty="0"/>
          </a:p>
          <a:p>
            <a:pPr marL="1371600" lvl="2" indent="-457200">
              <a:buFontTx/>
              <a:buChar char="-"/>
            </a:pPr>
            <a:r>
              <a:rPr lang="ko-KR" altLang="en-US" sz="3200" b="1" dirty="0"/>
              <a:t>결제 페이지</a:t>
            </a:r>
            <a:endParaRPr lang="en-US" altLang="ko-KR" sz="32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47BC1-B608-7927-CD90-A6E35611280F}"/>
              </a:ext>
            </a:extLst>
          </p:cNvPr>
          <p:cNvSpPr txBox="1"/>
          <p:nvPr/>
        </p:nvSpPr>
        <p:spPr>
          <a:xfrm>
            <a:off x="1071900" y="7820919"/>
            <a:ext cx="4539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3200" b="1" dirty="0"/>
              <a:t>매점 페이지</a:t>
            </a:r>
            <a:endParaRPr lang="en-US" altLang="ko-KR" sz="3200" b="1" dirty="0"/>
          </a:p>
          <a:p>
            <a:pPr lvl="1"/>
            <a:endParaRPr lang="ko-KR" altLang="en-US" sz="3200" b="1" dirty="0"/>
          </a:p>
          <a:p>
            <a:pPr lvl="1"/>
            <a:r>
              <a:rPr lang="ko-KR" altLang="en-US" sz="3200" b="1" dirty="0"/>
              <a:t>추천 페이지</a:t>
            </a:r>
            <a:endParaRPr lang="en-US" altLang="ko-KR" sz="3200" b="1" dirty="0"/>
          </a:p>
        </p:txBody>
      </p:sp>
      <p:pic>
        <p:nvPicPr>
          <p:cNvPr id="71" name="Picture 18">
            <a:extLst>
              <a:ext uri="{FF2B5EF4-FFF2-40B4-BE49-F238E27FC236}">
                <a16:creationId xmlns:a16="http://schemas.microsoft.com/office/drawing/2014/main" id="{57D0E18E-A580-E1DA-19A0-FFB1B5F2E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799" y="4910134"/>
            <a:ext cx="6384011" cy="2171727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pic>
        <p:nvPicPr>
          <p:cNvPr id="72" name="Picture 18">
            <a:extLst>
              <a:ext uri="{FF2B5EF4-FFF2-40B4-BE49-F238E27FC236}">
                <a16:creationId xmlns:a16="http://schemas.microsoft.com/office/drawing/2014/main" id="{C5B23D5C-E90A-86A3-7809-9B82EDA12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799" y="7626953"/>
            <a:ext cx="6384011" cy="2082488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5485930-E500-FC44-D8CA-BD6DD0D2D785}"/>
              </a:ext>
            </a:extLst>
          </p:cNvPr>
          <p:cNvSpPr txBox="1"/>
          <p:nvPr/>
        </p:nvSpPr>
        <p:spPr>
          <a:xfrm>
            <a:off x="10760432" y="3024154"/>
            <a:ext cx="376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3600" b="1" dirty="0"/>
              <a:t>로그인 페이지</a:t>
            </a:r>
            <a:endParaRPr lang="en-US" altLang="ko-KR" sz="3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F246D3-BA7B-FEA5-2B01-9829D27FC404}"/>
              </a:ext>
            </a:extLst>
          </p:cNvPr>
          <p:cNvSpPr txBox="1"/>
          <p:nvPr/>
        </p:nvSpPr>
        <p:spPr>
          <a:xfrm>
            <a:off x="10983142" y="8242318"/>
            <a:ext cx="3264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3600" b="1" dirty="0"/>
              <a:t>마이페이지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C24D779-6490-FAA3-0897-FDA79BB71EE9}"/>
              </a:ext>
            </a:extLst>
          </p:cNvPr>
          <p:cNvSpPr txBox="1"/>
          <p:nvPr/>
        </p:nvSpPr>
        <p:spPr>
          <a:xfrm>
            <a:off x="10492949" y="5672831"/>
            <a:ext cx="4295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3600" b="1" dirty="0"/>
              <a:t>회원가입 페이지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45193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-16200000">
            <a:off x="3966257" y="-4013200"/>
            <a:ext cx="102997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9619E00A-7761-D0B2-30A3-3C68F4CE0778}"/>
              </a:ext>
            </a:extLst>
          </p:cNvPr>
          <p:cNvSpPr txBox="1"/>
          <p:nvPr/>
        </p:nvSpPr>
        <p:spPr>
          <a:xfrm>
            <a:off x="429901" y="520065"/>
            <a:ext cx="78994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6000" b="1" dirty="0">
                <a:solidFill>
                  <a:srgbClr val="44CCE5"/>
                </a:solidFill>
                <a:latin typeface="맑은 고딕" panose="020B0503020000020004" pitchFamily="50" charset="-127"/>
              </a:rPr>
              <a:t>4</a:t>
            </a:r>
            <a:r>
              <a:rPr 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및 흐름도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화면 녹화 중 2024-12-07 184844">
            <a:hlinkClick r:id="" action="ppaction://media"/>
            <a:extLst>
              <a:ext uri="{FF2B5EF4-FFF2-40B4-BE49-F238E27FC236}">
                <a16:creationId xmlns:a16="http://schemas.microsoft.com/office/drawing/2014/main" id="{78E94EFD-A443-B217-787C-032D5E056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" y="1828799"/>
            <a:ext cx="14935200" cy="7518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-16200000">
            <a:off x="4044950" y="-4019550"/>
            <a:ext cx="102997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화면 녹화 중 2024-12-11 105436">
            <a:hlinkClick r:id="" action="ppaction://media"/>
            <a:extLst>
              <a:ext uri="{FF2B5EF4-FFF2-40B4-BE49-F238E27FC236}">
                <a16:creationId xmlns:a16="http://schemas.microsoft.com/office/drawing/2014/main" id="{BCFBC43C-0148-0B0C-5B89-F49E870DBB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95400" y="954744"/>
            <a:ext cx="15621000" cy="8532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B0FBE-B41E-67F6-002D-DB6FC2B65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A2ADAB-DC1C-5094-1B29-BEC7D2832B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755D80-77E6-1260-195B-09D0EBD5D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9DBD958-2ACE-FB23-E65B-06C8922A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24" name="TextBox 7">
            <a:extLst>
              <a:ext uri="{FF2B5EF4-FFF2-40B4-BE49-F238E27FC236}">
                <a16:creationId xmlns:a16="http://schemas.microsoft.com/office/drawing/2014/main" id="{1FE1F75F-8830-BE09-D088-BF5C94E8CBCD}"/>
              </a:ext>
            </a:extLst>
          </p:cNvPr>
          <p:cNvSpPr txBox="1"/>
          <p:nvPr/>
        </p:nvSpPr>
        <p:spPr>
          <a:xfrm>
            <a:off x="429901" y="520065"/>
            <a:ext cx="32276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상세보기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화면 녹화 중 2024-12-10 172814">
            <a:hlinkClick r:id="" action="ppaction://media"/>
            <a:extLst>
              <a:ext uri="{FF2B5EF4-FFF2-40B4-BE49-F238E27FC236}">
                <a16:creationId xmlns:a16="http://schemas.microsoft.com/office/drawing/2014/main" id="{2FA7BA10-A230-3041-782C-E1591F382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76509" y="1714500"/>
            <a:ext cx="14325600" cy="76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9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DE3EA-0004-077B-B5D3-30B7A9C7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94C3D3-F2A0-4A1F-CAFE-E241BFF3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9F9C9E-18F2-DA2D-B077-FFCFE437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0D543E9-33E6-A1A6-D525-64683D062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24" name="TextBox 7">
            <a:extLst>
              <a:ext uri="{FF2B5EF4-FFF2-40B4-BE49-F238E27FC236}">
                <a16:creationId xmlns:a16="http://schemas.microsoft.com/office/drawing/2014/main" id="{9B6C16A6-AF2E-10B7-C12F-3E116EF1337B}"/>
              </a:ext>
            </a:extLst>
          </p:cNvPr>
          <p:cNvSpPr txBox="1"/>
          <p:nvPr/>
        </p:nvSpPr>
        <p:spPr>
          <a:xfrm>
            <a:off x="429901" y="520065"/>
            <a:ext cx="32276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코드설명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506F0-BABA-F821-9B1D-34BF0F535A97}"/>
              </a:ext>
            </a:extLst>
          </p:cNvPr>
          <p:cNvSpPr txBox="1"/>
          <p:nvPr/>
        </p:nvSpPr>
        <p:spPr>
          <a:xfrm>
            <a:off x="429901" y="2705100"/>
            <a:ext cx="176294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+mj-ea"/>
                <a:ea typeface="+mj-ea"/>
              </a:rPr>
              <a:t>String content =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request.getParameter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("content"); </a:t>
            </a:r>
            <a:r>
              <a:rPr lang="en-US" altLang="ko-KR" sz="3000" b="1" dirty="0">
                <a:latin typeface="+mj-ea"/>
                <a:ea typeface="+mj-ea"/>
              </a:rPr>
              <a:t>// </a:t>
            </a:r>
            <a:r>
              <a:rPr lang="ko-KR" altLang="en-US" sz="3000" b="1" dirty="0">
                <a:latin typeface="+mj-ea"/>
                <a:ea typeface="+mj-ea"/>
              </a:rPr>
              <a:t>사용자가 입력한 리뷰 내용을 서버로 가져옴</a:t>
            </a:r>
            <a:endParaRPr lang="en-US" altLang="ko-KR" sz="3000" b="1" dirty="0">
              <a:latin typeface="+mj-ea"/>
              <a:ea typeface="+mj-ea"/>
            </a:endParaRPr>
          </a:p>
          <a:p>
            <a:r>
              <a:rPr lang="en-US" altLang="ko-KR" sz="3000" b="1" dirty="0">
                <a:latin typeface="+mj-ea"/>
                <a:ea typeface="+mj-ea"/>
              </a:rPr>
              <a:t>String </a:t>
            </a:r>
            <a:r>
              <a:rPr lang="en-US" altLang="ko-KR" sz="3000" b="1" dirty="0" err="1">
                <a:latin typeface="+mj-ea"/>
                <a:ea typeface="+mj-ea"/>
              </a:rPr>
              <a:t>userId</a:t>
            </a:r>
            <a:r>
              <a:rPr lang="en-US" altLang="ko-KR" sz="3000" b="1" dirty="0">
                <a:latin typeface="+mj-ea"/>
                <a:ea typeface="+mj-ea"/>
              </a:rPr>
              <a:t> = (String)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session.getAttribute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("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user_id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"); </a:t>
            </a:r>
            <a:r>
              <a:rPr lang="en-US" altLang="ko-KR" sz="3000" b="1" dirty="0">
                <a:latin typeface="+mj-ea"/>
                <a:ea typeface="+mj-ea"/>
              </a:rPr>
              <a:t>// </a:t>
            </a:r>
            <a:r>
              <a:rPr lang="ko-KR" altLang="en-US" sz="3000" b="1" dirty="0">
                <a:latin typeface="+mj-ea"/>
                <a:ea typeface="+mj-ea"/>
              </a:rPr>
              <a:t>세션에서 사용자 </a:t>
            </a:r>
            <a:r>
              <a:rPr lang="en-US" altLang="ko-KR" sz="3000" b="1" dirty="0">
                <a:latin typeface="+mj-ea"/>
                <a:ea typeface="+mj-ea"/>
              </a:rPr>
              <a:t>ID </a:t>
            </a:r>
            <a:r>
              <a:rPr lang="ko-KR" altLang="en-US" sz="3000" b="1" dirty="0">
                <a:latin typeface="+mj-ea"/>
                <a:ea typeface="+mj-ea"/>
              </a:rPr>
              <a:t>가져오기</a:t>
            </a:r>
          </a:p>
          <a:p>
            <a:endParaRPr lang="ko-KR" altLang="en-US" sz="3000" b="1" dirty="0">
              <a:latin typeface="+mj-ea"/>
              <a:ea typeface="+mj-ea"/>
            </a:endParaRPr>
          </a:p>
          <a:p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String query = "INSERT INTO reviews (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movie_id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user_id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, content,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created_at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) VALUES (?, ?, ?, NOW())";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//</a:t>
            </a:r>
            <a:r>
              <a:rPr lang="ko-KR" altLang="en-US" sz="3000" b="1" dirty="0">
                <a:latin typeface="+mj-ea"/>
                <a:ea typeface="+mj-ea"/>
              </a:rPr>
              <a:t>영화 리뷰를 </a:t>
            </a:r>
            <a:r>
              <a:rPr lang="en-US" altLang="ko-KR" sz="3000" b="1" dirty="0">
                <a:latin typeface="+mj-ea"/>
                <a:ea typeface="+mj-ea"/>
              </a:rPr>
              <a:t>reviews </a:t>
            </a:r>
            <a:r>
              <a:rPr lang="ko-KR" altLang="en-US" sz="3000" b="1" dirty="0">
                <a:latin typeface="+mj-ea"/>
                <a:ea typeface="+mj-ea"/>
              </a:rPr>
              <a:t>테이블에 삽입하기 위한 </a:t>
            </a:r>
            <a:r>
              <a:rPr lang="en-US" altLang="ko-KR" sz="3000" b="1" dirty="0">
                <a:latin typeface="+mj-ea"/>
                <a:ea typeface="+mj-ea"/>
              </a:rPr>
              <a:t>SQL </a:t>
            </a:r>
            <a:r>
              <a:rPr lang="ko-KR" altLang="en-US" sz="3000" b="1" dirty="0">
                <a:latin typeface="+mj-ea"/>
                <a:ea typeface="+mj-ea"/>
              </a:rPr>
              <a:t>명령어</a:t>
            </a:r>
            <a:endParaRPr lang="en-US" altLang="ko-KR" sz="3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4251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94150" y="-4033661"/>
            <a:ext cx="102997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825500" y="5130800"/>
            <a:ext cx="9004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1054100"/>
            <a:ext cx="1993900" cy="2019300"/>
          </a:xfrm>
          <a:prstGeom prst="rect">
            <a:avLst/>
          </a:prstGeom>
          <a:effectLst>
            <a:outerShdw blurRad="39714" dist="122887" dir="5400000">
              <a:srgbClr val="344096">
                <a:alpha val="16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558800" y="4648200"/>
            <a:ext cx="43688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</a:t>
            </a:r>
            <a:r>
              <a:rPr lang="en-US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</a:rPr>
              <a:t> </a:t>
            </a:r>
            <a:r>
              <a:rPr lang="ko-KR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br>
              <a:rPr lang="en-US" altLang="ko-KR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6000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endParaRPr lang="ko-KR" sz="6000" b="0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8800" y="6083300"/>
            <a:ext cx="42672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원하는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영화를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쉽고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빠르게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예매할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있도록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직관적이고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효율적인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.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안전한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300" y="787400"/>
            <a:ext cx="11963400" cy="2019300"/>
          </a:xfrm>
          <a:prstGeom prst="rect">
            <a:avLst/>
          </a:prstGeom>
          <a:effectLst>
            <a:outerShdw blurRad="35473" dist="77599" dir="5400000">
              <a:srgbClr val="CDD9ED">
                <a:alpha val="41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4200" y="16256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6489700" y="1676400"/>
            <a:ext cx="109601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489700" y="1866900"/>
            <a:ext cx="11010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달력</a:t>
            </a:r>
            <a:r>
              <a:rPr lang="ko-KR" altLang="en-US" sz="2000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통해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상영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.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날짜에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 err="1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영화별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상영관별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26200" y="1054100"/>
            <a:ext cx="1102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  <a:r>
              <a:rPr lang="en-US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300" y="3022600"/>
            <a:ext cx="11963400" cy="2019300"/>
          </a:xfrm>
          <a:prstGeom prst="rect">
            <a:avLst/>
          </a:prstGeom>
          <a:effectLst>
            <a:outerShdw blurRad="35473" dist="77599" dir="5400000">
              <a:srgbClr val="CDD9ED">
                <a:alpha val="41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4200" y="3860800"/>
            <a:ext cx="3302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6489700" y="3924300"/>
            <a:ext cx="109601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489700" y="4102100"/>
            <a:ext cx="11010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 선택</a:t>
            </a:r>
            <a:r>
              <a:rPr lang="en-US" alt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상영시간에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배치도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89700" y="3289300"/>
            <a:ext cx="1102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</a:t>
            </a:r>
            <a:r>
              <a:rPr lang="en-US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300" y="5270500"/>
            <a:ext cx="11963400" cy="2019300"/>
          </a:xfrm>
          <a:prstGeom prst="rect">
            <a:avLst/>
          </a:prstGeom>
          <a:effectLst>
            <a:outerShdw blurRad="35473" dist="77599" dir="5400000">
              <a:srgbClr val="CDD9ED">
                <a:alpha val="41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4200" y="6108700"/>
            <a:ext cx="3302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 rot="-10800000">
            <a:off x="6489700" y="6159500"/>
            <a:ext cx="109601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489700" y="6350000"/>
            <a:ext cx="11010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수단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(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계좌이체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간편결제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맑은 고딕" panose="020B0503020000020004" pitchFamily="50" charset="-127"/>
              </a:rPr>
              <a:t>).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89700" y="5537200"/>
            <a:ext cx="1102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  <a:r>
              <a:rPr lang="ko-KR" altLang="en-US" sz="25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</a:t>
            </a:r>
            <a:endParaRPr lang="ko-KR" sz="25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F76D7-FFB1-D994-E89B-D95B928D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7">
            <a:extLst>
              <a:ext uri="{FF2B5EF4-FFF2-40B4-BE49-F238E27FC236}">
                <a16:creationId xmlns:a16="http://schemas.microsoft.com/office/drawing/2014/main" id="{B1176D50-76AD-84B4-30EE-4C0A4470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936" y="5448300"/>
            <a:ext cx="6781799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5775C15-B633-7957-1E9E-BFAC1DCB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94150" y="-401955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2F50CFA-8ACC-0C6B-F75A-C24D8993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1B48CD-6C09-FE9C-E79F-05ABF84B7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1C6A8D7-734C-9E33-7F33-57C04891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6" y="5448300"/>
            <a:ext cx="6781798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A225FE8-C974-77D7-EE85-789B703C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49" y="1047750"/>
            <a:ext cx="6781799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DD5DF260-B5AD-9A12-837F-8C2A70926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825" y="1696176"/>
            <a:ext cx="6804023" cy="3340100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D3C70AA8-BFD9-DD85-5A4C-6E2DC7DC9BC4}"/>
              </a:ext>
            </a:extLst>
          </p:cNvPr>
          <p:cNvSpPr txBox="1"/>
          <p:nvPr/>
        </p:nvSpPr>
        <p:spPr>
          <a:xfrm>
            <a:off x="9372600" y="1146011"/>
            <a:ext cx="2870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20212992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서영우</a:t>
            </a:r>
            <a:endParaRPr lang="ko-KR" altLang="ko-KR" sz="2800" b="1" i="0" u="none" strike="noStrike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294FAAC-CD72-B8B2-5EF9-DBA2767AC734}"/>
              </a:ext>
            </a:extLst>
          </p:cNvPr>
          <p:cNvSpPr txBox="1"/>
          <p:nvPr/>
        </p:nvSpPr>
        <p:spPr>
          <a:xfrm>
            <a:off x="9372600" y="2007145"/>
            <a:ext cx="5321300" cy="265536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3200" b="1" dirty="0">
                <a:latin typeface="+mj-ea"/>
                <a:ea typeface="+mj-ea"/>
              </a:rPr>
              <a:t>1.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예매 페이지</a:t>
            </a:r>
            <a:endParaRPr lang="en-US" altLang="ko-KR" sz="3200" b="1" i="0" u="none" strike="noStrike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lnSpc>
                <a:spcPct val="99600"/>
              </a:lnSpc>
            </a:pP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2. 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결제 페이지</a:t>
            </a:r>
            <a:endParaRPr lang="en-US" altLang="ko-KR" sz="3200" b="1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lnSpc>
                <a:spcPct val="99600"/>
              </a:lnSpc>
            </a:pP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3. 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예약 </a:t>
            </a: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DB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 관리</a:t>
            </a:r>
            <a:endParaRPr lang="en-US" altLang="ko-KR" sz="3200" b="1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lnSpc>
                <a:spcPct val="99600"/>
              </a:lnSpc>
            </a:pP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4. 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회원가입 </a:t>
            </a: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DB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관리</a:t>
            </a:r>
            <a:endParaRPr lang="en-US" altLang="ko-KR" sz="3200" b="1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lnSpc>
                <a:spcPct val="99600"/>
              </a:lnSpc>
            </a:pP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5. 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매점 페이지</a:t>
            </a:r>
            <a:endParaRPr lang="en-US" sz="3200" b="1" i="0" u="none" strike="noStrike" spc="-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C465FEA-AB8B-6CFC-813B-13D95F08046A}"/>
              </a:ext>
            </a:extLst>
          </p:cNvPr>
          <p:cNvSpPr txBox="1"/>
          <p:nvPr/>
        </p:nvSpPr>
        <p:spPr>
          <a:xfrm>
            <a:off x="859160" y="5524500"/>
            <a:ext cx="2870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20212991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심동진</a:t>
            </a:r>
            <a:endParaRPr lang="ko-KR" altLang="ko-KR" sz="2800" b="1" i="0" u="none" strike="noStrike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" name="Picture 18">
            <a:extLst>
              <a:ext uri="{FF2B5EF4-FFF2-40B4-BE49-F238E27FC236}">
                <a16:creationId xmlns:a16="http://schemas.microsoft.com/office/drawing/2014/main" id="{48B5AF5A-A637-8848-F8B1-C7593FC9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825" y="6108700"/>
            <a:ext cx="6804023" cy="3340100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sp>
        <p:nvSpPr>
          <p:cNvPr id="31" name="TextBox 19">
            <a:extLst>
              <a:ext uri="{FF2B5EF4-FFF2-40B4-BE49-F238E27FC236}">
                <a16:creationId xmlns:a16="http://schemas.microsoft.com/office/drawing/2014/main" id="{A297867F-6095-4B59-FE46-11E9DFFD5780}"/>
              </a:ext>
            </a:extLst>
          </p:cNvPr>
          <p:cNvSpPr txBox="1"/>
          <p:nvPr/>
        </p:nvSpPr>
        <p:spPr>
          <a:xfrm>
            <a:off x="9372600" y="5575300"/>
            <a:ext cx="2870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20212996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양진원</a:t>
            </a:r>
            <a:endParaRPr lang="ko-KR" altLang="ko-KR" sz="2800" b="1" i="0" u="none" strike="noStrike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308B340-EA5A-78A6-C1DA-7B172549E44D}"/>
              </a:ext>
            </a:extLst>
          </p:cNvPr>
          <p:cNvSpPr txBox="1"/>
          <p:nvPr/>
        </p:nvSpPr>
        <p:spPr>
          <a:xfrm>
            <a:off x="9372600" y="6515100"/>
            <a:ext cx="5321300" cy="254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메인 페이지</a:t>
            </a:r>
            <a:endParaRPr lang="en-US" altLang="ko-KR" sz="3200" b="1" i="0" u="none" strike="noStrike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99600"/>
              </a:lnSpc>
            </a:pPr>
            <a:r>
              <a:rPr lang="en-US" altLang="ko-KR" sz="3200" b="1" spc="-20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3200" b="1" spc="-200" dirty="0">
                <a:solidFill>
                  <a:srgbClr val="000000"/>
                </a:solidFill>
                <a:latin typeface="+mj-ea"/>
                <a:ea typeface="+mj-ea"/>
              </a:rPr>
              <a:t>영화 상세보기 페이지</a:t>
            </a:r>
            <a:endParaRPr lang="en-US" altLang="ko-KR" sz="3200" b="1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99600"/>
              </a:lnSpc>
            </a:pP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좌석 선택 페이지</a:t>
            </a:r>
            <a:endParaRPr lang="en-US" altLang="ko-KR" sz="3200" b="1" i="0" u="none" strike="noStrike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99600"/>
              </a:lnSpc>
            </a:pPr>
            <a:r>
              <a:rPr lang="en-US" altLang="ko-KR" sz="3200" b="1" spc="-200" dirty="0">
                <a:solidFill>
                  <a:srgbClr val="000000"/>
                </a:solidFill>
                <a:latin typeface="+mj-ea"/>
                <a:ea typeface="+mj-ea"/>
              </a:rPr>
              <a:t>4. </a:t>
            </a:r>
            <a:r>
              <a:rPr lang="ko-KR" altLang="en-US" sz="3200" b="1" spc="-200" dirty="0">
                <a:solidFill>
                  <a:srgbClr val="000000"/>
                </a:solidFill>
                <a:latin typeface="+mj-ea"/>
                <a:ea typeface="+mj-ea"/>
              </a:rPr>
              <a:t>리뷰 작성 </a:t>
            </a:r>
            <a:r>
              <a:rPr lang="en-US" altLang="ko-KR" sz="3200" b="1" spc="-200" dirty="0">
                <a:solidFill>
                  <a:srgbClr val="000000"/>
                </a:solidFill>
                <a:latin typeface="+mj-ea"/>
                <a:ea typeface="+mj-ea"/>
              </a:rPr>
              <a:t>DB </a:t>
            </a:r>
            <a:r>
              <a:rPr lang="ko-KR" altLang="en-US" sz="3200" b="1" spc="-200" dirty="0">
                <a:solidFill>
                  <a:srgbClr val="000000"/>
                </a:solidFill>
                <a:latin typeface="+mj-ea"/>
                <a:ea typeface="+mj-ea"/>
              </a:rPr>
              <a:t>관리</a:t>
            </a:r>
          </a:p>
          <a:p>
            <a:pPr lvl="0" algn="l">
              <a:lnSpc>
                <a:spcPct val="99600"/>
              </a:lnSpc>
            </a:pPr>
            <a:endParaRPr lang="en-US" sz="32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0" name="Picture 18">
            <a:extLst>
              <a:ext uri="{FF2B5EF4-FFF2-40B4-BE49-F238E27FC236}">
                <a16:creationId xmlns:a16="http://schemas.microsoft.com/office/drawing/2014/main" id="{F509A439-3590-EE43-70F7-998E0A23F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12" y="6108700"/>
            <a:ext cx="6804023" cy="3340100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EB80960-DC2D-9FD6-F7DE-AB057CEA9EF5}"/>
              </a:ext>
            </a:extLst>
          </p:cNvPr>
          <p:cNvSpPr txBox="1"/>
          <p:nvPr/>
        </p:nvSpPr>
        <p:spPr>
          <a:xfrm>
            <a:off x="933450" y="6489700"/>
            <a:ext cx="5321300" cy="284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1. 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상영 영화 페이지</a:t>
            </a:r>
            <a:endParaRPr lang="en-US" altLang="ko-KR" sz="3200" b="1" i="0" u="none" strike="noStrike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lnSpc>
                <a:spcPct val="99600"/>
              </a:lnSpc>
            </a:pP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2. 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영화 추천 페이지</a:t>
            </a:r>
            <a:endParaRPr lang="en-US" altLang="ko-KR" sz="3200" b="1" i="0" u="none" strike="noStrike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lnSpc>
                <a:spcPct val="99600"/>
              </a:lnSpc>
            </a:pP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3. 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로그인 및 회원가입 페이지</a:t>
            </a:r>
            <a:endParaRPr lang="en-US" altLang="ko-KR" sz="3200" b="1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lnSpc>
                <a:spcPct val="99600"/>
              </a:lnSpc>
            </a:pPr>
            <a:r>
              <a:rPr lang="en-US" altLang="ko-KR" sz="3200" b="1" spc="-200" dirty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r>
              <a:rPr lang="en-US" altLang="ko-KR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.  </a:t>
            </a:r>
            <a:r>
              <a:rPr lang="ko-KR" altLang="en-US" sz="3200" b="1" i="0" u="none" strike="noStrike" spc="-200" dirty="0">
                <a:solidFill>
                  <a:srgbClr val="000000"/>
                </a:solidFill>
                <a:latin typeface="+mj-ea"/>
                <a:ea typeface="+mj-ea"/>
              </a:rPr>
              <a:t>마이페이지</a:t>
            </a:r>
            <a:endParaRPr lang="en-US" altLang="ko-KR" sz="3200" b="1" i="0" u="none" strike="noStrike" spc="-2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lnSpc>
                <a:spcPct val="99600"/>
              </a:lnSpc>
            </a:pPr>
            <a:r>
              <a:rPr lang="en-US" altLang="ko-KR" sz="3200" b="1" spc="-200" dirty="0">
                <a:solidFill>
                  <a:srgbClr val="000000"/>
                </a:solidFill>
                <a:latin typeface="+mj-ea"/>
                <a:ea typeface="+mj-ea"/>
              </a:rPr>
              <a:t>5.  </a:t>
            </a:r>
            <a:r>
              <a:rPr lang="ko-KR" altLang="en-US" sz="3200" b="1" spc="-200" dirty="0">
                <a:solidFill>
                  <a:srgbClr val="000000"/>
                </a:solidFill>
                <a:latin typeface="+mj-ea"/>
                <a:ea typeface="+mj-ea"/>
              </a:rPr>
              <a:t>마이페이지 </a:t>
            </a:r>
            <a:r>
              <a:rPr lang="en-US" altLang="ko-KR" sz="3200" b="1" spc="-200" dirty="0">
                <a:solidFill>
                  <a:srgbClr val="000000"/>
                </a:solidFill>
                <a:latin typeface="+mj-ea"/>
                <a:ea typeface="+mj-ea"/>
              </a:rPr>
              <a:t>DB </a:t>
            </a:r>
            <a:r>
              <a:rPr lang="ko-KR" altLang="en-US" sz="3200" b="1" spc="-200" dirty="0">
                <a:solidFill>
                  <a:srgbClr val="000000"/>
                </a:solidFill>
                <a:latin typeface="+mj-ea"/>
                <a:ea typeface="+mj-ea"/>
              </a:rPr>
              <a:t>관리</a:t>
            </a:r>
            <a:endParaRPr lang="en-US" altLang="ko-KR" sz="3200" b="1" i="0" u="none" strike="noStrike" spc="-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E16D012-F662-C111-0EC1-7F5D0587EBD8}"/>
              </a:ext>
            </a:extLst>
          </p:cNvPr>
          <p:cNvSpPr txBox="1"/>
          <p:nvPr/>
        </p:nvSpPr>
        <p:spPr>
          <a:xfrm>
            <a:off x="429901" y="520065"/>
            <a:ext cx="52089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>
                <a:solidFill>
                  <a:srgbClr val="44CCE5"/>
                </a:solidFill>
                <a:latin typeface="맑은 고딕" panose="020B0503020000020004" pitchFamily="50" charset="-127"/>
              </a:rPr>
              <a:t>팀원 역할 소개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819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D957B-2661-FE87-65A6-20935F5B3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0F22EA-F87D-8DF0-852B-D63A77E6E1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D39C1A-6115-BBD0-3645-9D4045D3DB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09E9BC1-D8EC-0B8E-808C-1651B9583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FD928B-17F1-F343-FE6B-09E5F99F2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96E6221-EA48-D6BA-2E5F-0B49AA824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7400" y="1079500"/>
            <a:ext cx="5410200" cy="2908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21991F2-DE5F-794F-5078-80BE51B63E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1079500"/>
            <a:ext cx="2095500" cy="2590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BB6B7C-A774-B67F-45FE-D5CBE0A3E7C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5400000">
            <a:off x="736600" y="5130800"/>
            <a:ext cx="81915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E5F8025-8EB4-87E9-7660-41D572961306}"/>
              </a:ext>
            </a:extLst>
          </p:cNvPr>
          <p:cNvSpPr txBox="1"/>
          <p:nvPr/>
        </p:nvSpPr>
        <p:spPr>
          <a:xfrm>
            <a:off x="368300" y="4648200"/>
            <a:ext cx="43688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및 날짜 선택</a:t>
            </a:r>
            <a:endParaRPr lang="ko-KR" sz="6000" b="0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7CA16091-A13C-9179-6318-C3C6573FDB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300" y="3594100"/>
            <a:ext cx="5410200" cy="5638800"/>
          </a:xfrm>
          <a:prstGeom prst="rect">
            <a:avLst/>
          </a:prstGeom>
          <a:effectLst>
            <a:outerShdw blurRad="254833" dist="207988" dir="5400000">
              <a:srgbClr val="CDD9ED">
                <a:alpha val="41000"/>
              </a:srgbClr>
            </a:outerShdw>
          </a:effectLst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1848EAA-B67D-66A5-BD0F-FCBEC992A14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-10800000">
            <a:off x="5664200" y="4813300"/>
            <a:ext cx="47117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62E19D4-4F5C-C8D7-1113-3012029F4CB4}"/>
              </a:ext>
            </a:extLst>
          </p:cNvPr>
          <p:cNvSpPr txBox="1"/>
          <p:nvPr/>
        </p:nvSpPr>
        <p:spPr>
          <a:xfrm>
            <a:off x="5645150" y="4095749"/>
            <a:ext cx="476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CheckReservation.jsp</a:t>
            </a:r>
            <a:endParaRPr lang="ko-KR" sz="3600" b="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9E7FFDE-DA6B-7E90-9DC9-9B5C274112BE}"/>
              </a:ext>
            </a:extLst>
          </p:cNvPr>
          <p:cNvSpPr txBox="1"/>
          <p:nvPr/>
        </p:nvSpPr>
        <p:spPr>
          <a:xfrm>
            <a:off x="5614289" y="5102226"/>
            <a:ext cx="4711700" cy="356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8000" b="0" i="0" u="none" strike="noStrike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로그인 세션 확인</a:t>
            </a:r>
            <a:endParaRPr lang="en-US" altLang="ko-KR" sz="80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99600"/>
              </a:lnSpc>
            </a:pPr>
            <a:endParaRPr lang="en-US" sz="80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FD141425-B2A3-03F0-A4C3-89D437AF5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17400" y="3594100"/>
            <a:ext cx="5410200" cy="5638800"/>
          </a:xfrm>
          <a:prstGeom prst="rect">
            <a:avLst/>
          </a:prstGeom>
          <a:effectLst>
            <a:outerShdw blurRad="254833" dist="207988" dir="5400000">
              <a:srgbClr val="CDD9ED">
                <a:alpha val="41000"/>
              </a:srgbClr>
            </a:outerShdw>
          </a:effec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714912A9-A93D-7F4D-5D1F-8B8CD0D9289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-10800000">
            <a:off x="12560300" y="4813300"/>
            <a:ext cx="4711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F95018C-9246-CD76-5C22-604FBA67D5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060000">
            <a:off x="11150600" y="4813300"/>
            <a:ext cx="660400" cy="12319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1EAD44F0-855E-A970-61BC-440BECA2E4F5}"/>
              </a:ext>
            </a:extLst>
          </p:cNvPr>
          <p:cNvSpPr txBox="1"/>
          <p:nvPr/>
        </p:nvSpPr>
        <p:spPr>
          <a:xfrm>
            <a:off x="12541250" y="4095749"/>
            <a:ext cx="476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reservation.html</a:t>
            </a:r>
            <a:endParaRPr lang="ko-KR" sz="3600" b="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0FA405B9-2A01-8139-6A67-7D792C3C05ED}"/>
              </a:ext>
            </a:extLst>
          </p:cNvPr>
          <p:cNvSpPr txBox="1"/>
          <p:nvPr/>
        </p:nvSpPr>
        <p:spPr>
          <a:xfrm>
            <a:off x="12566650" y="5167489"/>
            <a:ext cx="4711700" cy="356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8000" b="0" i="0" u="none" strike="noStrike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예매</a:t>
            </a:r>
            <a:br>
              <a:rPr lang="en-US" altLang="ko-KR" sz="8000" b="0" i="0" u="none" strike="noStrike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</a:br>
            <a:r>
              <a:rPr lang="ko-KR" altLang="en-US" sz="8000" b="0" i="0" u="none" strike="noStrike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페이지</a:t>
            </a:r>
            <a:endParaRPr lang="en-US" sz="80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0" name="그림 19" descr="스크린샷, 직사각형, 멀티미디어, 전자제품이(가) 표시된 사진&#10;&#10;자동 생성된 설명">
            <a:extLst>
              <a:ext uri="{FF2B5EF4-FFF2-40B4-BE49-F238E27FC236}">
                <a16:creationId xmlns:a16="http://schemas.microsoft.com/office/drawing/2014/main" id="{5D54F105-82A0-02EC-924B-225BFC5C646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21" y="320915"/>
            <a:ext cx="5402179" cy="36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72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96841-AA5D-A154-295E-07052F3A4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B55C6F-4992-0EE9-F2ED-58C559E2935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930E39-13D9-4E48-5B3D-2CD15F358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33C1327-A788-0B6D-28C9-E2D2CBF06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3" name="영화 선택">
            <a:hlinkClick r:id="" action="ppaction://media"/>
            <a:extLst>
              <a:ext uri="{FF2B5EF4-FFF2-40B4-BE49-F238E27FC236}">
                <a16:creationId xmlns:a16="http://schemas.microsoft.com/office/drawing/2014/main" id="{54918B09-F6B4-1FB2-7921-EFDC325FE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95926" y="0"/>
            <a:ext cx="14594305" cy="101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9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BF95-EABB-F018-343B-F1AB6A0E8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ECB198-89C5-F1AA-FD31-BE3BBF067E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CF7479-0F79-B9EE-13AC-9E725C102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FCB80F0-7E25-7AF1-31AA-9C90A86CF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E96B3E6-E95C-8F6C-9AA9-EE97A5A310BF}"/>
              </a:ext>
            </a:extLst>
          </p:cNvPr>
          <p:cNvSpPr txBox="1"/>
          <p:nvPr/>
        </p:nvSpPr>
        <p:spPr>
          <a:xfrm>
            <a:off x="429901" y="520065"/>
            <a:ext cx="81933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날짜 및 시간 선택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AEAFE1-DC81-3A2F-9276-9D8D14EDE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1" y="1866900"/>
            <a:ext cx="17400899" cy="13092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024966-5E96-D18E-665B-7E0D1C917A3F}"/>
              </a:ext>
            </a:extLst>
          </p:cNvPr>
          <p:cNvSpPr txBox="1"/>
          <p:nvPr/>
        </p:nvSpPr>
        <p:spPr>
          <a:xfrm>
            <a:off x="378329" y="3486222"/>
            <a:ext cx="1762949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+mj-ea"/>
                <a:ea typeface="+mj-ea"/>
              </a:rPr>
              <a:t>function </a:t>
            </a:r>
            <a:r>
              <a:rPr lang="en-US" altLang="ko-KR" sz="3000" b="1" dirty="0" err="1">
                <a:latin typeface="+mj-ea"/>
                <a:ea typeface="+mj-ea"/>
              </a:rPr>
              <a:t>updateURL</a:t>
            </a:r>
            <a:r>
              <a:rPr lang="en-US" altLang="ko-KR" sz="3000" b="1" dirty="0">
                <a:latin typeface="+mj-ea"/>
                <a:ea typeface="+mj-ea"/>
              </a:rPr>
              <a:t>() {     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const </a:t>
            </a:r>
            <a:r>
              <a:rPr lang="en-US" altLang="ko-KR" sz="3000" b="1" dirty="0" err="1">
                <a:latin typeface="+mj-ea"/>
                <a:ea typeface="+mj-ea"/>
              </a:rPr>
              <a:t>queryParams</a:t>
            </a:r>
            <a:r>
              <a:rPr lang="en-US" altLang="ko-KR" sz="3000" b="1" dirty="0">
                <a:latin typeface="+mj-ea"/>
                <a:ea typeface="+mj-ea"/>
              </a:rPr>
              <a:t> = 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new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URLSearchParams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();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if (</a:t>
            </a:r>
            <a:r>
              <a:rPr lang="en-US" altLang="ko-KR" sz="3000" b="1" dirty="0" err="1">
                <a:latin typeface="+mj-ea"/>
                <a:ea typeface="+mj-ea"/>
              </a:rPr>
              <a:t>selectedMovie</a:t>
            </a:r>
            <a:r>
              <a:rPr lang="en-US" altLang="ko-KR" sz="3000" b="1" dirty="0">
                <a:latin typeface="+mj-ea"/>
                <a:ea typeface="+mj-ea"/>
              </a:rPr>
              <a:t>)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queryParams.set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("movie",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selectedMovie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);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if (</a:t>
            </a:r>
            <a:r>
              <a:rPr lang="en-US" altLang="ko-KR" sz="3000" b="1" dirty="0" err="1">
                <a:latin typeface="+mj-ea"/>
                <a:ea typeface="+mj-ea"/>
              </a:rPr>
              <a:t>selectedDate</a:t>
            </a:r>
            <a:r>
              <a:rPr lang="en-US" altLang="ko-KR" sz="3000" b="1" dirty="0">
                <a:latin typeface="+mj-ea"/>
                <a:ea typeface="+mj-ea"/>
              </a:rPr>
              <a:t>)          </a:t>
            </a:r>
            <a:r>
              <a:rPr lang="en-US" altLang="ko-KR" sz="3000" b="1" dirty="0" err="1">
                <a:latin typeface="+mj-ea"/>
                <a:ea typeface="+mj-ea"/>
              </a:rPr>
              <a:t>queryParams.set</a:t>
            </a:r>
            <a:r>
              <a:rPr lang="en-US" altLang="ko-KR" sz="3000" b="1" dirty="0">
                <a:latin typeface="+mj-ea"/>
                <a:ea typeface="+mj-ea"/>
              </a:rPr>
              <a:t>("date", `${</a:t>
            </a:r>
            <a:r>
              <a:rPr lang="en-US" altLang="ko-KR" sz="3000" b="1" dirty="0" err="1">
                <a:latin typeface="+mj-ea"/>
                <a:ea typeface="+mj-ea"/>
              </a:rPr>
              <a:t>currentMonth</a:t>
            </a:r>
            <a:r>
              <a:rPr lang="en-US" altLang="ko-KR" sz="3000" b="1" dirty="0">
                <a:latin typeface="+mj-ea"/>
                <a:ea typeface="+mj-ea"/>
              </a:rPr>
              <a:t>} ${</a:t>
            </a:r>
            <a:r>
              <a:rPr lang="en-US" altLang="ko-KR" sz="3000" b="1" dirty="0" err="1">
                <a:latin typeface="+mj-ea"/>
                <a:ea typeface="+mj-ea"/>
              </a:rPr>
              <a:t>selectedDate</a:t>
            </a:r>
            <a:r>
              <a:rPr lang="en-US" altLang="ko-KR" sz="3000" b="1" dirty="0">
                <a:latin typeface="+mj-ea"/>
                <a:ea typeface="+mj-ea"/>
              </a:rPr>
              <a:t>}`);     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if (</a:t>
            </a:r>
            <a:r>
              <a:rPr lang="en-US" altLang="ko-KR" sz="3000" b="1" dirty="0" err="1">
                <a:latin typeface="+mj-ea"/>
                <a:ea typeface="+mj-ea"/>
              </a:rPr>
              <a:t>selectedScreen</a:t>
            </a:r>
            <a:r>
              <a:rPr lang="en-US" altLang="ko-KR" sz="3000" b="1" dirty="0">
                <a:latin typeface="+mj-ea"/>
                <a:ea typeface="+mj-ea"/>
              </a:rPr>
              <a:t>) </a:t>
            </a:r>
            <a:r>
              <a:rPr lang="en-US" altLang="ko-KR" sz="3000" b="1" dirty="0" err="1">
                <a:latin typeface="+mj-ea"/>
                <a:ea typeface="+mj-ea"/>
              </a:rPr>
              <a:t>queryParams.set</a:t>
            </a:r>
            <a:r>
              <a:rPr lang="en-US" altLang="ko-KR" sz="3000" b="1" dirty="0">
                <a:latin typeface="+mj-ea"/>
                <a:ea typeface="+mj-ea"/>
              </a:rPr>
              <a:t>("screen", </a:t>
            </a:r>
            <a:r>
              <a:rPr lang="en-US" altLang="ko-KR" sz="3000" b="1" dirty="0" err="1">
                <a:latin typeface="+mj-ea"/>
                <a:ea typeface="+mj-ea"/>
              </a:rPr>
              <a:t>selectedScreen</a:t>
            </a:r>
            <a:r>
              <a:rPr lang="en-US" altLang="ko-KR" sz="3000" b="1" dirty="0">
                <a:latin typeface="+mj-ea"/>
                <a:ea typeface="+mj-ea"/>
              </a:rPr>
              <a:t>);     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if (</a:t>
            </a:r>
            <a:r>
              <a:rPr lang="en-US" altLang="ko-KR" sz="3000" b="1" dirty="0" err="1">
                <a:latin typeface="+mj-ea"/>
                <a:ea typeface="+mj-ea"/>
              </a:rPr>
              <a:t>selectedTime</a:t>
            </a:r>
            <a:r>
              <a:rPr lang="en-US" altLang="ko-KR" sz="3000" b="1" dirty="0">
                <a:latin typeface="+mj-ea"/>
                <a:ea typeface="+mj-ea"/>
              </a:rPr>
              <a:t>) </a:t>
            </a:r>
            <a:r>
              <a:rPr lang="en-US" altLang="ko-KR" sz="3000" b="1" dirty="0" err="1">
                <a:latin typeface="+mj-ea"/>
                <a:ea typeface="+mj-ea"/>
              </a:rPr>
              <a:t>queryParams.set</a:t>
            </a:r>
            <a:r>
              <a:rPr lang="en-US" altLang="ko-KR" sz="3000" b="1" dirty="0">
                <a:latin typeface="+mj-ea"/>
                <a:ea typeface="+mj-ea"/>
              </a:rPr>
              <a:t>("time", </a:t>
            </a:r>
            <a:r>
              <a:rPr lang="en-US" altLang="ko-KR" sz="3000" b="1" dirty="0" err="1">
                <a:latin typeface="+mj-ea"/>
                <a:ea typeface="+mj-ea"/>
              </a:rPr>
              <a:t>selectedTime</a:t>
            </a:r>
            <a:r>
              <a:rPr lang="en-US" altLang="ko-KR" sz="3000" b="1" dirty="0">
                <a:latin typeface="+mj-ea"/>
                <a:ea typeface="+mj-ea"/>
              </a:rPr>
              <a:t>);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.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	.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	..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let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newURL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 = `${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window.location.pathname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}?${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queryParams.toString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()}`;</a:t>
            </a:r>
            <a:r>
              <a:rPr lang="en-US" altLang="ko-KR" sz="3000" b="1" dirty="0">
                <a:latin typeface="+mj-ea"/>
                <a:ea typeface="+mj-ea"/>
              </a:rPr>
              <a:t>        	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window.history.pushState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({}, "",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newURL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);</a:t>
            </a:r>
            <a:r>
              <a:rPr lang="en-US" altLang="ko-KR" sz="3000" b="1" dirty="0">
                <a:latin typeface="+mj-ea"/>
                <a:ea typeface="+mj-ea"/>
              </a:rPr>
              <a:t>   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}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EBCC28-0A51-CBD8-2C22-248157845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3311633"/>
            <a:ext cx="3505200" cy="91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14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DCD82-B45B-28DB-38A5-DFABEBBCF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8B9E8A6-EE83-A8F8-2534-6C242300CF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5344D85-DBFB-22D6-C4FD-7DD1CF2F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879FAF5-FDFC-73A2-F96A-FA62E4716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18B5F19-74D9-49A4-7437-2A64CFD2AAA3}"/>
              </a:ext>
            </a:extLst>
          </p:cNvPr>
          <p:cNvSpPr txBox="1"/>
          <p:nvPr/>
        </p:nvSpPr>
        <p:spPr>
          <a:xfrm>
            <a:off x="429901" y="520065"/>
            <a:ext cx="81933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날짜 및 시간 선택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C6DA6-AB9C-A6C1-EE9D-2F93D9C1D968}"/>
              </a:ext>
            </a:extLst>
          </p:cNvPr>
          <p:cNvSpPr txBox="1"/>
          <p:nvPr/>
        </p:nvSpPr>
        <p:spPr>
          <a:xfrm>
            <a:off x="378329" y="5905500"/>
            <a:ext cx="17629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+mj-ea"/>
                <a:ea typeface="+mj-ea"/>
              </a:rPr>
              <a:t>const </a:t>
            </a:r>
            <a:r>
              <a:rPr lang="en-US" altLang="ko-KR" sz="3000" b="1" dirty="0" err="1">
                <a:latin typeface="+mj-ea"/>
                <a:ea typeface="+mj-ea"/>
              </a:rPr>
              <a:t>finalURL</a:t>
            </a:r>
            <a:r>
              <a:rPr lang="en-US" altLang="ko-KR" sz="3000" b="1" dirty="0">
                <a:latin typeface="+mj-ea"/>
                <a:ea typeface="+mj-ea"/>
              </a:rPr>
              <a:t> = `seat.html?${</a:t>
            </a:r>
            <a:r>
              <a:rPr lang="en-US" altLang="ko-KR" sz="3000" b="1" dirty="0" err="1">
                <a:latin typeface="+mj-ea"/>
                <a:ea typeface="+mj-ea"/>
              </a:rPr>
              <a:t>queryParams.toString</a:t>
            </a:r>
            <a:r>
              <a:rPr lang="en-US" altLang="ko-KR" sz="3000" b="1" dirty="0">
                <a:latin typeface="+mj-ea"/>
                <a:ea typeface="+mj-ea"/>
              </a:rPr>
              <a:t>()}`;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 err="1">
                <a:latin typeface="+mj-ea"/>
                <a:ea typeface="+mj-ea"/>
              </a:rPr>
              <a:t>window.location.href</a:t>
            </a:r>
            <a:r>
              <a:rPr lang="en-US" altLang="ko-KR" sz="3000" b="1" dirty="0">
                <a:latin typeface="+mj-ea"/>
                <a:ea typeface="+mj-ea"/>
              </a:rPr>
              <a:t> = </a:t>
            </a:r>
            <a:r>
              <a:rPr lang="en-US" altLang="ko-KR" sz="3000" b="1" dirty="0" err="1">
                <a:latin typeface="+mj-ea"/>
                <a:ea typeface="+mj-ea"/>
              </a:rPr>
              <a:t>finalURL</a:t>
            </a:r>
            <a:r>
              <a:rPr lang="en-US" altLang="ko-KR" sz="3000" b="1" dirty="0">
                <a:latin typeface="+mj-ea"/>
                <a:ea typeface="+mj-ea"/>
              </a:rPr>
              <a:t>;</a:t>
            </a:r>
          </a:p>
        </p:txBody>
      </p:sp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A47DB29-E486-A503-4C8C-F244D623B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" y="1714500"/>
            <a:ext cx="1817530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21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2CEF3-C750-EEEF-8C53-2BC4A073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AA5D03-5959-A042-DAF7-7BEE75FF46F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2EDD08A-A31F-D115-67A2-ED24A0A74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766ACFE-AC03-1086-1CC8-E521B9B76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3" name="좌석 선택">
            <a:hlinkClick r:id="" action="ppaction://media"/>
            <a:extLst>
              <a:ext uri="{FF2B5EF4-FFF2-40B4-BE49-F238E27FC236}">
                <a16:creationId xmlns:a16="http://schemas.microsoft.com/office/drawing/2014/main" id="{15CC7883-7E20-5F71-1938-1060B6B5DA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70100" y="-6017"/>
            <a:ext cx="14541500" cy="1011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67203-AD17-E84B-4426-2C5E3F85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5C2005-5BDA-44C1-3045-9B12D14051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62B2C31-F456-1599-77C0-CE24BC61C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12F413A-68C2-5957-F6EC-EF09E1AEB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59E4D1E-DA34-72DD-4334-A14E6A5E5684}"/>
              </a:ext>
            </a:extLst>
          </p:cNvPr>
          <p:cNvSpPr txBox="1"/>
          <p:nvPr/>
        </p:nvSpPr>
        <p:spPr>
          <a:xfrm>
            <a:off x="429901" y="520065"/>
            <a:ext cx="81933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선택</a:t>
            </a:r>
            <a:endParaRPr lang="en-US" alt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0EDE8C-1F05-F52E-1E77-A919887D9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19100"/>
            <a:ext cx="5347218" cy="4396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A991A-C300-8516-8C93-1275A1F51403}"/>
              </a:ext>
            </a:extLst>
          </p:cNvPr>
          <p:cNvSpPr txBox="1"/>
          <p:nvPr/>
        </p:nvSpPr>
        <p:spPr>
          <a:xfrm>
            <a:off x="322900" y="4685031"/>
            <a:ext cx="176294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+mj-ea"/>
                <a:ea typeface="+mj-ea"/>
              </a:rPr>
              <a:t>function </a:t>
            </a:r>
            <a:r>
              <a:rPr lang="en-US" altLang="ko-KR" sz="3000" b="1" dirty="0" err="1">
                <a:latin typeface="+mj-ea"/>
                <a:ea typeface="+mj-ea"/>
              </a:rPr>
              <a:t>getQueryParams</a:t>
            </a:r>
            <a:r>
              <a:rPr lang="en-US" altLang="ko-KR" sz="3000" b="1" dirty="0">
                <a:latin typeface="+mj-ea"/>
                <a:ea typeface="+mj-ea"/>
              </a:rPr>
              <a:t>() { 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const params = 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new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URLSearchParams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window.location.search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); </a:t>
            </a:r>
            <a:r>
              <a:rPr lang="en-US" altLang="ko-KR" sz="3000" b="1" dirty="0">
                <a:latin typeface="+mj-ea"/>
                <a:ea typeface="+mj-ea"/>
              </a:rPr>
              <a:t>//URL</a:t>
            </a:r>
            <a:r>
              <a:rPr lang="ko-KR" altLang="en-US" sz="3000" b="1" dirty="0">
                <a:latin typeface="+mj-ea"/>
                <a:ea typeface="+mj-ea"/>
              </a:rPr>
              <a:t>의 데이터 가져옴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return {   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	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movie: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params.get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("movie")</a:t>
            </a:r>
            <a:r>
              <a:rPr lang="en-US" altLang="ko-KR" sz="3000" b="1" dirty="0">
                <a:latin typeface="+mj-ea"/>
                <a:ea typeface="+mj-ea"/>
              </a:rPr>
              <a:t>, // "movie" </a:t>
            </a:r>
            <a:r>
              <a:rPr lang="ko-KR" altLang="en-US" sz="3000" b="1" dirty="0">
                <a:latin typeface="+mj-ea"/>
                <a:ea typeface="+mj-ea"/>
              </a:rPr>
              <a:t>파라미터 값 가져오기   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	date: </a:t>
            </a:r>
            <a:r>
              <a:rPr lang="en-US" altLang="ko-KR" sz="3000" b="1" dirty="0" err="1">
                <a:latin typeface="+mj-ea"/>
                <a:ea typeface="+mj-ea"/>
              </a:rPr>
              <a:t>params.get</a:t>
            </a:r>
            <a:r>
              <a:rPr lang="en-US" altLang="ko-KR" sz="3000" b="1" dirty="0">
                <a:latin typeface="+mj-ea"/>
                <a:ea typeface="+mj-ea"/>
              </a:rPr>
              <a:t>("date"), // "date" </a:t>
            </a:r>
            <a:r>
              <a:rPr lang="ko-KR" altLang="en-US" sz="3000" b="1" dirty="0">
                <a:latin typeface="+mj-ea"/>
                <a:ea typeface="+mj-ea"/>
              </a:rPr>
              <a:t>파라미터 값 가져오기   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	screen: </a:t>
            </a:r>
            <a:r>
              <a:rPr lang="en-US" altLang="ko-KR" sz="3000" b="1" dirty="0" err="1">
                <a:latin typeface="+mj-ea"/>
                <a:ea typeface="+mj-ea"/>
              </a:rPr>
              <a:t>params.get</a:t>
            </a:r>
            <a:r>
              <a:rPr lang="en-US" altLang="ko-KR" sz="3000" b="1" dirty="0">
                <a:latin typeface="+mj-ea"/>
                <a:ea typeface="+mj-ea"/>
              </a:rPr>
              <a:t>("screen"), // "screen" </a:t>
            </a:r>
            <a:r>
              <a:rPr lang="ko-KR" altLang="en-US" sz="3000" b="1" dirty="0">
                <a:latin typeface="+mj-ea"/>
                <a:ea typeface="+mj-ea"/>
              </a:rPr>
              <a:t>파라미터 값 가져오기   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		time: </a:t>
            </a:r>
            <a:r>
              <a:rPr lang="en-US" altLang="ko-KR" sz="3000" b="1" dirty="0" err="1">
                <a:latin typeface="+mj-ea"/>
                <a:ea typeface="+mj-ea"/>
              </a:rPr>
              <a:t>params.get</a:t>
            </a:r>
            <a:r>
              <a:rPr lang="en-US" altLang="ko-KR" sz="3000" b="1" dirty="0">
                <a:latin typeface="+mj-ea"/>
                <a:ea typeface="+mj-ea"/>
              </a:rPr>
              <a:t>("time"), // "time" </a:t>
            </a:r>
            <a:r>
              <a:rPr lang="ko-KR" altLang="en-US" sz="3000" b="1" dirty="0">
                <a:latin typeface="+mj-ea"/>
                <a:ea typeface="+mj-ea"/>
              </a:rPr>
              <a:t>파라미터 값 가져오기    </a:t>
            </a:r>
            <a:endParaRPr lang="en-US" altLang="ko-KR" sz="3000" b="1" dirty="0">
              <a:latin typeface="+mj-ea"/>
              <a:ea typeface="+mj-ea"/>
            </a:endParaRPr>
          </a:p>
          <a:p>
            <a:r>
              <a:rPr lang="en-US" altLang="ko-KR" sz="3000" b="1" dirty="0">
                <a:latin typeface="+mj-ea"/>
                <a:ea typeface="+mj-ea"/>
              </a:rPr>
              <a:t>	};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1728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2585-DFAB-A59D-AA6D-8757B7F4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8A8D3C-EB83-729F-A02C-CA4411FABAA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7C35990-4B64-1630-1344-EF54363AC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69069DF-74B4-80A5-78A4-81C9ABEAF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3" name="결제하기">
            <a:hlinkClick r:id="" action="ppaction://media"/>
            <a:extLst>
              <a:ext uri="{FF2B5EF4-FFF2-40B4-BE49-F238E27FC236}">
                <a16:creationId xmlns:a16="http://schemas.microsoft.com/office/drawing/2014/main" id="{5A207284-09FF-84C7-A2AF-93A107BE0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67694" y="-18048"/>
            <a:ext cx="14539912" cy="101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2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31F5-4E4A-BA28-CFFD-AA102855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1B0B8C-C502-EFDB-B982-58C0A94823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6850" y="-401955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5FC4BF-005D-3F54-60D6-36A01859D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F14B419-DA0D-DE59-C0A3-D839A1EAE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F0C6E9C-5B9A-3D87-D6A3-E722FD891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079500"/>
            <a:ext cx="2095500" cy="2590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7DA7FD3-B2C3-A85B-BD40-A76E642136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736600" y="5130800"/>
            <a:ext cx="81915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09DE510-AA41-8F3D-B9D0-3C5C2EF5FC62}"/>
              </a:ext>
            </a:extLst>
          </p:cNvPr>
          <p:cNvSpPr txBox="1"/>
          <p:nvPr/>
        </p:nvSpPr>
        <p:spPr>
          <a:xfrm>
            <a:off x="368300" y="4648200"/>
            <a:ext cx="43688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lang="ko-KR" sz="6000" b="0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7A26A3B2-04B8-994B-0EDD-546D8DC14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300" y="3594100"/>
            <a:ext cx="5410200" cy="5638800"/>
          </a:xfrm>
          <a:prstGeom prst="rect">
            <a:avLst/>
          </a:prstGeom>
          <a:effectLst>
            <a:outerShdw blurRad="254833" dist="207988" dir="5400000">
              <a:srgbClr val="CDD9ED">
                <a:alpha val="41000"/>
              </a:srgbClr>
            </a:outerShdw>
          </a:effectLst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894C60B-37C4-285A-DB75-E898F396DEB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 rot="-10800000">
            <a:off x="5664200" y="4813300"/>
            <a:ext cx="47117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38C5E36-87EC-CE7E-C9EF-6F82A4A16CEB}"/>
              </a:ext>
            </a:extLst>
          </p:cNvPr>
          <p:cNvSpPr txBox="1"/>
          <p:nvPr/>
        </p:nvSpPr>
        <p:spPr>
          <a:xfrm>
            <a:off x="5645150" y="4095749"/>
            <a:ext cx="476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pay.html</a:t>
            </a:r>
            <a:endParaRPr lang="ko-KR" sz="3600" b="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0C85AF9-EB2B-1624-3A80-2BEE6AA9FB38}"/>
              </a:ext>
            </a:extLst>
          </p:cNvPr>
          <p:cNvSpPr txBox="1"/>
          <p:nvPr/>
        </p:nvSpPr>
        <p:spPr>
          <a:xfrm>
            <a:off x="5614289" y="5102226"/>
            <a:ext cx="4711700" cy="356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80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결제하기</a:t>
            </a:r>
            <a:br>
              <a:rPr lang="en-US" altLang="ko-KR" sz="80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</a:br>
            <a:r>
              <a:rPr lang="ko-KR" altLang="en-US" sz="80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버튼</a:t>
            </a:r>
            <a:endParaRPr lang="en-US" altLang="ko-KR" sz="80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99600"/>
              </a:lnSpc>
            </a:pPr>
            <a:endParaRPr lang="en-US" sz="80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A186CEFF-72F9-6512-0965-6E27E6429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400" y="3594100"/>
            <a:ext cx="5410200" cy="5638800"/>
          </a:xfrm>
          <a:prstGeom prst="rect">
            <a:avLst/>
          </a:prstGeom>
          <a:effectLst>
            <a:outerShdw blurRad="254833" dist="207988" dir="5400000">
              <a:srgbClr val="CDD9ED">
                <a:alpha val="41000"/>
              </a:srgbClr>
            </a:outerShdw>
          </a:effec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5971BF0-5C80-0E61-4CE0-196D237BCAA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 rot="-10800000">
            <a:off x="12560300" y="4813300"/>
            <a:ext cx="4711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2017209-57DB-9329-9CBE-8D5A24C9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060000">
            <a:off x="11150600" y="4813300"/>
            <a:ext cx="660400" cy="12319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2B9F7512-D4FF-A1E0-7372-74B7DCBBB48E}"/>
              </a:ext>
            </a:extLst>
          </p:cNvPr>
          <p:cNvSpPr txBox="1"/>
          <p:nvPr/>
        </p:nvSpPr>
        <p:spPr>
          <a:xfrm>
            <a:off x="12541250" y="4095749"/>
            <a:ext cx="476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Pay</a:t>
            </a:r>
            <a:r>
              <a:rPr lang="en-US" altLang="ko-KR" sz="3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Check.jsp</a:t>
            </a:r>
            <a:endParaRPr lang="ko-KR" sz="3600" b="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1E97422F-E133-5CD6-22F2-85509E7F33C1}"/>
              </a:ext>
            </a:extLst>
          </p:cNvPr>
          <p:cNvSpPr txBox="1"/>
          <p:nvPr/>
        </p:nvSpPr>
        <p:spPr>
          <a:xfrm>
            <a:off x="12592050" y="5215466"/>
            <a:ext cx="4711700" cy="356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결제</a:t>
            </a:r>
            <a:br>
              <a:rPr lang="en-US" altLang="ko-KR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</a:br>
            <a:r>
              <a:rPr lang="ko-KR" altLang="en-US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데이터 저장</a:t>
            </a:r>
            <a:endParaRPr lang="en-US" sz="66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 descr="관절, 사람이(가) 표시된 사진&#10;&#10;자동 생성된 설명">
            <a:extLst>
              <a:ext uri="{FF2B5EF4-FFF2-40B4-BE49-F238E27FC236}">
                <a16:creationId xmlns:a16="http://schemas.microsoft.com/office/drawing/2014/main" id="{639CEBD5-DF38-F0CE-BB88-645FA35CA0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83" y="370227"/>
            <a:ext cx="5424417" cy="3617573"/>
          </a:xfrm>
          <a:prstGeom prst="rect">
            <a:avLst/>
          </a:prstGeom>
        </p:spPr>
      </p:pic>
      <p:pic>
        <p:nvPicPr>
          <p:cNvPr id="23" name="그림 22" descr="스크린샷, 직사각형, 멀티미디어, 전자제품이(가) 표시된 사진&#10;&#10;자동 생성된 설명">
            <a:extLst>
              <a:ext uri="{FF2B5EF4-FFF2-40B4-BE49-F238E27FC236}">
                <a16:creationId xmlns:a16="http://schemas.microsoft.com/office/drawing/2014/main" id="{2518D2E9-5226-896C-361E-1EF8596D50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421" y="342900"/>
            <a:ext cx="5402179" cy="36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1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09E7-F65A-225C-9BEE-EC64C857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85F2F7-2A79-57D2-0BAF-B25E9F9A31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BB565E-E921-4693-3E4A-A3886F1F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741CAE-CA27-E5A3-1D78-9343CF71B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760309DA-AA68-852A-68C3-8563C203C28A}"/>
              </a:ext>
            </a:extLst>
          </p:cNvPr>
          <p:cNvSpPr txBox="1"/>
          <p:nvPr/>
        </p:nvSpPr>
        <p:spPr>
          <a:xfrm>
            <a:off x="429901" y="520065"/>
            <a:ext cx="81933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lang="en-US" alt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77A47-5F88-DA8C-1316-7B7ECFC7A08A}"/>
              </a:ext>
            </a:extLst>
          </p:cNvPr>
          <p:cNvSpPr txBox="1"/>
          <p:nvPr/>
        </p:nvSpPr>
        <p:spPr>
          <a:xfrm>
            <a:off x="429901" y="1943100"/>
            <a:ext cx="17629499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String movie =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request.getParameter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("movie");   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String date = </a:t>
            </a:r>
            <a:r>
              <a:rPr lang="en-US" altLang="ko-KR" sz="3000" b="1" dirty="0" err="1">
                <a:latin typeface="+mj-ea"/>
                <a:ea typeface="+mj-ea"/>
              </a:rPr>
              <a:t>request.getParameter</a:t>
            </a:r>
            <a:r>
              <a:rPr lang="en-US" altLang="ko-KR" sz="3000" b="1" dirty="0">
                <a:latin typeface="+mj-ea"/>
                <a:ea typeface="+mj-ea"/>
              </a:rPr>
              <a:t>("date”);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.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…</a:t>
            </a:r>
            <a:br>
              <a:rPr lang="en-US" altLang="ko-KR" sz="3000" b="1" dirty="0">
                <a:latin typeface="+mj-ea"/>
                <a:ea typeface="+mj-ea"/>
              </a:rPr>
            </a:b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String </a:t>
            </a:r>
            <a:r>
              <a:rPr lang="en-US" altLang="ko-KR" sz="3000" b="1" dirty="0" err="1">
                <a:latin typeface="+mj-ea"/>
                <a:ea typeface="+mj-ea"/>
              </a:rPr>
              <a:t>strSQL</a:t>
            </a:r>
            <a:r>
              <a:rPr lang="en-US" altLang="ko-KR" sz="3000" b="1" dirty="0">
                <a:latin typeface="+mj-ea"/>
                <a:ea typeface="+mj-ea"/>
              </a:rPr>
              <a:t> = "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INSERT INTO reservations</a:t>
            </a:r>
            <a:r>
              <a:rPr lang="en-US" altLang="ko-KR" sz="3000" b="1" dirty="0">
                <a:latin typeface="+mj-ea"/>
                <a:ea typeface="+mj-ea"/>
              </a:rPr>
              <a:t>(</a:t>
            </a:r>
            <a:r>
              <a:rPr lang="en-US" altLang="ko-KR" sz="3000" b="1" dirty="0" err="1">
                <a:latin typeface="+mj-ea"/>
                <a:ea typeface="+mj-ea"/>
              </a:rPr>
              <a:t>user_id</a:t>
            </a:r>
            <a:r>
              <a:rPr lang="en-US" altLang="ko-KR" sz="3000" b="1" dirty="0">
                <a:latin typeface="+mj-ea"/>
                <a:ea typeface="+mj-ea"/>
              </a:rPr>
              <a:t>, </a:t>
            </a:r>
            <a:r>
              <a:rPr lang="en-US" altLang="ko-KR" sz="3000" b="1" dirty="0" err="1">
                <a:latin typeface="+mj-ea"/>
                <a:ea typeface="+mj-ea"/>
              </a:rPr>
              <a:t>movie_name</a:t>
            </a:r>
            <a:r>
              <a:rPr lang="en-US" altLang="ko-KR" sz="3000" b="1" dirty="0">
                <a:latin typeface="+mj-ea"/>
                <a:ea typeface="+mj-ea"/>
              </a:rPr>
              <a:t>, </a:t>
            </a:r>
            <a:r>
              <a:rPr lang="en-US" altLang="ko-KR" sz="3000" b="1" dirty="0" err="1">
                <a:latin typeface="+mj-ea"/>
                <a:ea typeface="+mj-ea"/>
              </a:rPr>
              <a:t>screen_no</a:t>
            </a:r>
            <a:r>
              <a:rPr lang="en-US" altLang="ko-KR" sz="3000" b="1" dirty="0">
                <a:latin typeface="+mj-ea"/>
                <a:ea typeface="+mj-ea"/>
              </a:rPr>
              <a:t>, </a:t>
            </a:r>
            <a:r>
              <a:rPr lang="en-US" altLang="ko-KR" sz="3000" b="1" dirty="0" err="1">
                <a:latin typeface="+mj-ea"/>
                <a:ea typeface="+mj-ea"/>
              </a:rPr>
              <a:t>reservation_date</a:t>
            </a:r>
            <a:r>
              <a:rPr lang="en-US" altLang="ko-KR" sz="3000" b="1" dirty="0">
                <a:latin typeface="+mj-ea"/>
                <a:ea typeface="+mj-ea"/>
              </a:rPr>
              <a:t>, </a:t>
            </a:r>
            <a:r>
              <a:rPr lang="en-US" altLang="ko-KR" sz="3000" b="1" dirty="0" err="1">
                <a:latin typeface="+mj-ea"/>
                <a:ea typeface="+mj-ea"/>
              </a:rPr>
              <a:t>reservation_time</a:t>
            </a:r>
            <a:r>
              <a:rPr lang="en-US" altLang="ko-KR" sz="3000" b="1" dirty="0">
                <a:latin typeface="+mj-ea"/>
                <a:ea typeface="+mj-ea"/>
              </a:rPr>
              <a:t>, </a:t>
            </a:r>
            <a:r>
              <a:rPr lang="en-US" altLang="ko-KR" sz="3000" b="1" dirty="0" err="1">
                <a:latin typeface="+mj-ea"/>
                <a:ea typeface="+mj-ea"/>
              </a:rPr>
              <a:t>general_count</a:t>
            </a:r>
            <a:r>
              <a:rPr lang="en-US" altLang="ko-KR" sz="3000" b="1" dirty="0">
                <a:latin typeface="+mj-ea"/>
                <a:ea typeface="+mj-ea"/>
              </a:rPr>
              <a:t>, </a:t>
            </a:r>
            <a:r>
              <a:rPr lang="en-US" altLang="ko-KR" sz="3000" b="1" dirty="0" err="1">
                <a:latin typeface="+mj-ea"/>
                <a:ea typeface="+mj-ea"/>
              </a:rPr>
              <a:t>teen_count</a:t>
            </a:r>
            <a:r>
              <a:rPr lang="en-US" altLang="ko-KR" sz="3000" b="1" dirty="0">
                <a:latin typeface="+mj-ea"/>
                <a:ea typeface="+mj-ea"/>
              </a:rPr>
              <a:t>, </a:t>
            </a:r>
            <a:r>
              <a:rPr lang="en-US" altLang="ko-KR" sz="3000" b="1" dirty="0" err="1">
                <a:latin typeface="+mj-ea"/>
                <a:ea typeface="+mj-ea"/>
              </a:rPr>
              <a:t>senior_count</a:t>
            </a:r>
            <a:r>
              <a:rPr lang="en-US" altLang="ko-KR" sz="3000" b="1" dirty="0">
                <a:latin typeface="+mj-ea"/>
                <a:ea typeface="+mj-ea"/>
              </a:rPr>
              <a:t>, </a:t>
            </a:r>
            <a:r>
              <a:rPr lang="en-US" altLang="ko-KR" sz="3000" b="1" dirty="0" err="1">
                <a:latin typeface="+mj-ea"/>
                <a:ea typeface="+mj-ea"/>
              </a:rPr>
              <a:t>priority_count</a:t>
            </a:r>
            <a:r>
              <a:rPr lang="en-US" altLang="ko-KR" sz="3000" b="1" dirty="0">
                <a:latin typeface="+mj-ea"/>
                <a:ea typeface="+mj-ea"/>
              </a:rPr>
              <a:t>, seat, points) " + "VALUES (?, ?, ?, ?, ?, ?, ?, ?, ?, ?, ?)";        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 err="1">
                <a:latin typeface="+mj-ea"/>
                <a:ea typeface="+mj-ea"/>
              </a:rPr>
              <a:t>pstmt</a:t>
            </a:r>
            <a:r>
              <a:rPr lang="en-US" altLang="ko-KR" sz="3000" b="1" dirty="0">
                <a:latin typeface="+mj-ea"/>
                <a:ea typeface="+mj-ea"/>
              </a:rPr>
              <a:t> = </a:t>
            </a:r>
            <a:r>
              <a:rPr lang="en-US" altLang="ko-KR" sz="3000" b="1" dirty="0" err="1">
                <a:latin typeface="+mj-ea"/>
                <a:ea typeface="+mj-ea"/>
              </a:rPr>
              <a:t>conn.prepareStatement</a:t>
            </a:r>
            <a:r>
              <a:rPr lang="en-US" altLang="ko-KR" sz="3000" b="1" dirty="0">
                <a:latin typeface="+mj-ea"/>
                <a:ea typeface="+mj-ea"/>
              </a:rPr>
              <a:t>(</a:t>
            </a:r>
            <a:r>
              <a:rPr lang="en-US" altLang="ko-KR" sz="3000" b="1" dirty="0" err="1">
                <a:latin typeface="+mj-ea"/>
                <a:ea typeface="+mj-ea"/>
              </a:rPr>
              <a:t>strSQL</a:t>
            </a:r>
            <a:r>
              <a:rPr lang="en-US" altLang="ko-KR" sz="3000" b="1" dirty="0">
                <a:latin typeface="+mj-ea"/>
                <a:ea typeface="+mj-ea"/>
              </a:rPr>
              <a:t>); </a:t>
            </a:r>
          </a:p>
          <a:p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pstmt.setString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(1,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userId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);</a:t>
            </a:r>
            <a:r>
              <a:rPr lang="en-US" altLang="ko-KR" sz="3000" b="1" dirty="0">
                <a:latin typeface="+mj-ea"/>
                <a:ea typeface="+mj-ea"/>
              </a:rPr>
              <a:t>                          // </a:t>
            </a:r>
            <a:r>
              <a:rPr lang="ko-KR" altLang="en-US" sz="3000" b="1" dirty="0">
                <a:latin typeface="+mj-ea"/>
                <a:ea typeface="+mj-ea"/>
              </a:rPr>
              <a:t>로그인 아이디</a:t>
            </a:r>
            <a:r>
              <a:rPr lang="en-US" altLang="ko-KR" sz="3000" b="1" dirty="0">
                <a:latin typeface="+mj-ea"/>
                <a:ea typeface="+mj-ea"/>
              </a:rPr>
              <a:t>        </a:t>
            </a:r>
          </a:p>
          <a:p>
            <a:r>
              <a:rPr lang="en-US" altLang="ko-KR" sz="3000" b="1" dirty="0" err="1">
                <a:latin typeface="+mj-ea"/>
                <a:ea typeface="+mj-ea"/>
              </a:rPr>
              <a:t>Pstmt.setString</a:t>
            </a:r>
            <a:r>
              <a:rPr lang="en-US" altLang="ko-KR" sz="3000" b="1" dirty="0">
                <a:latin typeface="+mj-ea"/>
                <a:ea typeface="+mj-ea"/>
              </a:rPr>
              <a:t>(2, movie);                          // </a:t>
            </a:r>
            <a:r>
              <a:rPr lang="ko-KR" altLang="en-US" sz="3000" b="1" dirty="0">
                <a:latin typeface="+mj-ea"/>
                <a:ea typeface="+mj-ea"/>
              </a:rPr>
              <a:t>영화 이름</a:t>
            </a:r>
            <a:r>
              <a:rPr lang="en-US" altLang="ko-KR" sz="3000" b="1" dirty="0">
                <a:latin typeface="+mj-ea"/>
                <a:ea typeface="+mj-ea"/>
              </a:rPr>
              <a:t>       </a:t>
            </a:r>
          </a:p>
          <a:p>
            <a:r>
              <a:rPr lang="en-US" altLang="ko-KR" sz="3000" b="1" dirty="0" err="1">
                <a:latin typeface="+mj-ea"/>
                <a:ea typeface="+mj-ea"/>
              </a:rPr>
              <a:t>pstmt.setInt</a:t>
            </a:r>
            <a:r>
              <a:rPr lang="en-US" altLang="ko-KR" sz="3000" b="1" dirty="0">
                <a:latin typeface="+mj-ea"/>
                <a:ea typeface="+mj-ea"/>
              </a:rPr>
              <a:t>(3, </a:t>
            </a:r>
            <a:r>
              <a:rPr lang="en-US" altLang="ko-KR" sz="3000" b="1" dirty="0" err="1">
                <a:latin typeface="+mj-ea"/>
                <a:ea typeface="+mj-ea"/>
              </a:rPr>
              <a:t>screenNo</a:t>
            </a:r>
            <a:r>
              <a:rPr lang="en-US" altLang="ko-KR" sz="3000" b="1" dirty="0">
                <a:latin typeface="+mj-ea"/>
                <a:ea typeface="+mj-ea"/>
              </a:rPr>
              <a:t>);                          // </a:t>
            </a:r>
            <a:r>
              <a:rPr lang="ko-KR" altLang="en-US" sz="3000" b="1" dirty="0">
                <a:latin typeface="+mj-ea"/>
                <a:ea typeface="+mj-ea"/>
              </a:rPr>
              <a:t>상영관</a:t>
            </a:r>
            <a:endParaRPr lang="en-US" altLang="ko-KR" sz="3000" b="1" dirty="0">
              <a:latin typeface="+mj-ea"/>
              <a:ea typeface="+mj-ea"/>
            </a:endParaRPr>
          </a:p>
          <a:p>
            <a:r>
              <a:rPr lang="en-US" altLang="ko-KR" sz="3000" b="1" dirty="0">
                <a:latin typeface="+mj-ea"/>
                <a:ea typeface="+mj-ea"/>
              </a:rPr>
              <a:t>.</a:t>
            </a:r>
            <a:br>
              <a:rPr lang="en-US" altLang="ko-KR" sz="3000" b="1" dirty="0">
                <a:latin typeface="+mj-ea"/>
                <a:ea typeface="+mj-ea"/>
              </a:rPr>
            </a:br>
            <a:r>
              <a:rPr lang="en-US" altLang="ko-KR" sz="3000" b="1" dirty="0">
                <a:latin typeface="+mj-ea"/>
                <a:ea typeface="+mj-ea"/>
              </a:rPr>
              <a:t>.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57275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13FBC-F87C-36BF-6482-ABA4E8A73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7A4374-1B95-7008-80CF-6C1C79F257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7F6B4EB-E8F2-640F-74EE-DF912C60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52946F4-76CA-B299-424C-79B3D1D56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E5F78E6-2182-45FB-2EBD-B2C1CCE31FBB}"/>
              </a:ext>
            </a:extLst>
          </p:cNvPr>
          <p:cNvSpPr txBox="1"/>
          <p:nvPr/>
        </p:nvSpPr>
        <p:spPr>
          <a:xfrm>
            <a:off x="429901" y="520065"/>
            <a:ext cx="81933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매점</a:t>
            </a:r>
            <a:endParaRPr lang="en-US" alt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675D1E-7727-6813-C47C-4E7AF5DD8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822" y="1409700"/>
            <a:ext cx="13716000" cy="81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8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14209" y="-4043585"/>
            <a:ext cx="102997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9400" y="631410"/>
            <a:ext cx="17741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dirty="0">
                <a:solidFill>
                  <a:srgbClr val="3958E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236" y="2034518"/>
            <a:ext cx="15786828" cy="6883400"/>
          </a:xfrm>
          <a:prstGeom prst="rect">
            <a:avLst/>
          </a:prstGeom>
          <a:effectLst>
            <a:outerShdw blurRad="311441" dist="229931" dir="5400000">
              <a:srgbClr val="CDD9ED">
                <a:alpha val="41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4533900" y="4218390"/>
            <a:ext cx="476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 및 협업 과정</a:t>
            </a:r>
            <a:endParaRPr lang="ko-KR" altLang="ko-KR" sz="3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37982" y="4195660"/>
            <a:ext cx="8509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5000" b="1" i="0" u="none" strike="noStrike" spc="-100" dirty="0">
                <a:latin typeface="맑은 고딕" panose="020B0503020000020004" pitchFamily="50" charset="-127"/>
              </a:rPr>
              <a:t>02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CD2C068-5FDF-797F-CE13-EE9CE82EC613}"/>
              </a:ext>
            </a:extLst>
          </p:cNvPr>
          <p:cNvSpPr txBox="1"/>
          <p:nvPr/>
        </p:nvSpPr>
        <p:spPr>
          <a:xfrm>
            <a:off x="2737982" y="5295900"/>
            <a:ext cx="8509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5000" b="1" i="0" u="none" strike="noStrike" spc="-100" dirty="0">
                <a:latin typeface="맑은 고딕" panose="020B0503020000020004" pitchFamily="50" charset="-127"/>
              </a:rPr>
              <a:t>03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8F203489-48D6-FB8F-2FAC-B6BA46CB0625}"/>
              </a:ext>
            </a:extLst>
          </p:cNvPr>
          <p:cNvSpPr txBox="1"/>
          <p:nvPr/>
        </p:nvSpPr>
        <p:spPr>
          <a:xfrm>
            <a:off x="2743200" y="6413500"/>
            <a:ext cx="8509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5000" b="1" i="0" u="none" strike="noStrike" spc="-100" dirty="0">
                <a:latin typeface="맑은 고딕" panose="020B0503020000020004" pitchFamily="50" charset="-127"/>
              </a:rPr>
              <a:t>0</a:t>
            </a:r>
            <a:r>
              <a:rPr lang="en-US" sz="5000" b="1" spc="-100" dirty="0">
                <a:latin typeface="맑은 고딕" panose="020B0503020000020004" pitchFamily="50" charset="-127"/>
              </a:rPr>
              <a:t>4</a:t>
            </a:r>
            <a:endParaRPr lang="en-US" sz="5000" b="1" i="0" u="none" strike="noStrike" spc="-100" dirty="0">
              <a:latin typeface="맑은 고딕" panose="020B0503020000020004" pitchFamily="50" charset="-127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CC69017-8BF5-FF72-95FF-1B32E110C834}"/>
              </a:ext>
            </a:extLst>
          </p:cNvPr>
          <p:cNvSpPr txBox="1"/>
          <p:nvPr/>
        </p:nvSpPr>
        <p:spPr>
          <a:xfrm>
            <a:off x="2743200" y="7556500"/>
            <a:ext cx="8509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5000" b="1" i="0" u="none" strike="noStrike" spc="-100" dirty="0">
                <a:latin typeface="맑은 고딕" panose="020B0503020000020004" pitchFamily="50" charset="-127"/>
              </a:rPr>
              <a:t>05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171CC2E1-F55D-5E7E-322D-791A71827144}"/>
              </a:ext>
            </a:extLst>
          </p:cNvPr>
          <p:cNvSpPr txBox="1"/>
          <p:nvPr/>
        </p:nvSpPr>
        <p:spPr>
          <a:xfrm>
            <a:off x="4533900" y="5295900"/>
            <a:ext cx="483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설명 및 </a:t>
            </a:r>
            <a:r>
              <a:rPr lang="en-US" altLang="ko-KR" sz="34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34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ko-KR" altLang="ko-KR" sz="3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05A6C63B-6DC8-F32D-D8B8-3223399FA87A}"/>
              </a:ext>
            </a:extLst>
          </p:cNvPr>
          <p:cNvSpPr txBox="1"/>
          <p:nvPr/>
        </p:nvSpPr>
        <p:spPr>
          <a:xfrm>
            <a:off x="4533899" y="6393837"/>
            <a:ext cx="4686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및 흐름도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0F7C3F2A-F97D-AD59-3685-10B1ABB5B05D}"/>
              </a:ext>
            </a:extLst>
          </p:cNvPr>
          <p:cNvSpPr txBox="1"/>
          <p:nvPr/>
        </p:nvSpPr>
        <p:spPr>
          <a:xfrm>
            <a:off x="4533900" y="7560179"/>
            <a:ext cx="5753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완성도 및 개선사항</a:t>
            </a:r>
            <a:endParaRPr lang="ko-KR" sz="3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7949283-97EF-F0BA-C1C5-4E21D5A55DD9}"/>
              </a:ext>
            </a:extLst>
          </p:cNvPr>
          <p:cNvSpPr txBox="1"/>
          <p:nvPr/>
        </p:nvSpPr>
        <p:spPr>
          <a:xfrm>
            <a:off x="2743200" y="3136900"/>
            <a:ext cx="8509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5000" b="1" i="0" u="none" strike="noStrike" spc="-100" dirty="0">
                <a:latin typeface="맑은 고딕" panose="020B0503020000020004" pitchFamily="50" charset="-127"/>
              </a:rPr>
              <a:t>01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5932773-32B4-DF57-94DE-F4849BA227A5}"/>
              </a:ext>
            </a:extLst>
          </p:cNvPr>
          <p:cNvSpPr txBox="1"/>
          <p:nvPr/>
        </p:nvSpPr>
        <p:spPr>
          <a:xfrm>
            <a:off x="4547786" y="3119054"/>
            <a:ext cx="4672413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선정 배경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1D659-80E6-94B1-0347-3BE58C5B1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D06A52-B47C-B049-45D0-CC0764B261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CE28027-7052-AD43-2BC8-ADB9728E1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4A642AD-563B-1AA9-7FB5-944CD7B8E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15F720E-F47C-3486-C3F3-79A1966A207E}"/>
              </a:ext>
            </a:extLst>
          </p:cNvPr>
          <p:cNvSpPr txBox="1"/>
          <p:nvPr/>
        </p:nvSpPr>
        <p:spPr>
          <a:xfrm>
            <a:off x="429901" y="520065"/>
            <a:ext cx="81933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매점</a:t>
            </a:r>
            <a:endParaRPr lang="en-US" alt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화면 녹화 중 2024-12-10 203437">
            <a:hlinkClick r:id="" action="ppaction://media"/>
            <a:extLst>
              <a:ext uri="{FF2B5EF4-FFF2-40B4-BE49-F238E27FC236}">
                <a16:creationId xmlns:a16="http://schemas.microsoft.com/office/drawing/2014/main" id="{7E748312-1F66-E8CD-3DE9-D56504BAE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41500" y="1990726"/>
            <a:ext cx="14160500" cy="69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EB4A0-1677-4DB1-4FFC-A889E651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ACDAD4-7B8C-AD8C-6267-8C25A3B8BD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FF6E7D5-F137-7F65-737B-8C2AA3974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C38278A-078D-D30F-233F-50DAD582A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39C5F3F3-A6EB-0F03-FEE0-7E1556399A29}"/>
              </a:ext>
            </a:extLst>
          </p:cNvPr>
          <p:cNvSpPr txBox="1"/>
          <p:nvPr/>
        </p:nvSpPr>
        <p:spPr>
          <a:xfrm>
            <a:off x="429901" y="520065"/>
            <a:ext cx="81933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영화</a:t>
            </a:r>
            <a:endParaRPr lang="en-US" alt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40134-39AD-4057-20FC-78A0D3D61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1586865"/>
            <a:ext cx="13563600" cy="83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9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9F0D0-EAE7-3158-485F-DDE3B5FC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8CB85B-2ED6-954D-A48D-2BB6B483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2201892" y="-2570192"/>
            <a:ext cx="13858816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2139130-BC1F-1588-59DC-50E44C901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A01563-8A2C-2807-F365-2AA9407C2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3AFFCE0-2E20-BDFC-ED8B-F17D3912DB79}"/>
              </a:ext>
            </a:extLst>
          </p:cNvPr>
          <p:cNvSpPr txBox="1"/>
          <p:nvPr/>
        </p:nvSpPr>
        <p:spPr>
          <a:xfrm>
            <a:off x="429901" y="520065"/>
            <a:ext cx="81933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영화</a:t>
            </a:r>
            <a:endParaRPr lang="en-US" alt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3456C-2B44-C2FE-4ED6-E812B65643E8}"/>
              </a:ext>
            </a:extLst>
          </p:cNvPr>
          <p:cNvSpPr txBox="1"/>
          <p:nvPr/>
        </p:nvSpPr>
        <p:spPr>
          <a:xfrm>
            <a:off x="1371600" y="1583001"/>
            <a:ext cx="158496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+mj-ea"/>
                <a:ea typeface="+mj-ea"/>
              </a:rPr>
              <a:t>// </a:t>
            </a:r>
            <a:r>
              <a:rPr lang="ko-KR" altLang="en-US" sz="3000" b="1" dirty="0">
                <a:latin typeface="+mj-ea"/>
                <a:ea typeface="+mj-ea"/>
              </a:rPr>
              <a:t>검색</a:t>
            </a:r>
            <a:endParaRPr lang="en-US" altLang="ko-KR" sz="3000" b="1" dirty="0">
              <a:latin typeface="+mj-ea"/>
              <a:ea typeface="+mj-ea"/>
            </a:endParaRPr>
          </a:p>
          <a:p>
            <a:r>
              <a:rPr lang="en-US" altLang="ko-KR" sz="3000" b="1" dirty="0" err="1">
                <a:latin typeface="+mj-ea"/>
                <a:ea typeface="+mj-ea"/>
              </a:rPr>
              <a:t>document.getElementById</a:t>
            </a:r>
            <a:r>
              <a:rPr lang="en-US" altLang="ko-KR" sz="3000" b="1" dirty="0">
                <a:latin typeface="+mj-ea"/>
                <a:ea typeface="+mj-ea"/>
              </a:rPr>
              <a:t>("search").</a:t>
            </a:r>
            <a:r>
              <a:rPr lang="en-US" altLang="ko-KR" sz="3000" b="1" dirty="0" err="1">
                <a:latin typeface="+mj-ea"/>
                <a:ea typeface="+mj-ea"/>
              </a:rPr>
              <a:t>addEventListener</a:t>
            </a:r>
            <a:r>
              <a:rPr lang="en-US" altLang="ko-KR" sz="3000" b="1" dirty="0">
                <a:latin typeface="+mj-ea"/>
                <a:ea typeface="+mj-ea"/>
              </a:rPr>
              <a:t>("click", function () {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const genre = </a:t>
            </a:r>
            <a:r>
              <a:rPr lang="en-US" altLang="ko-KR" sz="3000" b="1" dirty="0" err="1">
                <a:latin typeface="+mj-ea"/>
                <a:ea typeface="+mj-ea"/>
              </a:rPr>
              <a:t>document.getElementById</a:t>
            </a:r>
            <a:r>
              <a:rPr lang="en-US" altLang="ko-KR" sz="3000" b="1" dirty="0">
                <a:latin typeface="+mj-ea"/>
                <a:ea typeface="+mj-ea"/>
              </a:rPr>
              <a:t>("genre").value;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const age = </a:t>
            </a:r>
            <a:r>
              <a:rPr lang="en-US" altLang="ko-KR" sz="3000" b="1" dirty="0" err="1">
                <a:latin typeface="+mj-ea"/>
                <a:ea typeface="+mj-ea"/>
              </a:rPr>
              <a:t>document.getElementById</a:t>
            </a:r>
            <a:r>
              <a:rPr lang="en-US" altLang="ko-KR" sz="3000" b="1" dirty="0">
                <a:latin typeface="+mj-ea"/>
                <a:ea typeface="+mj-ea"/>
              </a:rPr>
              <a:t>("age").value;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const rating = </a:t>
            </a:r>
            <a:r>
              <a:rPr lang="en-US" altLang="ko-KR" sz="3000" b="1" dirty="0" err="1">
                <a:latin typeface="+mj-ea"/>
                <a:ea typeface="+mj-ea"/>
              </a:rPr>
              <a:t>document.getElementById</a:t>
            </a:r>
            <a:r>
              <a:rPr lang="en-US" altLang="ko-KR" sz="3000" b="1" dirty="0">
                <a:latin typeface="+mj-ea"/>
                <a:ea typeface="+mj-ea"/>
              </a:rPr>
              <a:t>("rating").value;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const keyword = </a:t>
            </a:r>
            <a:r>
              <a:rPr lang="en-US" altLang="ko-KR" sz="3000" b="1" dirty="0" err="1">
                <a:latin typeface="+mj-ea"/>
                <a:ea typeface="+mj-ea"/>
              </a:rPr>
              <a:t>document.getElementById</a:t>
            </a:r>
            <a:r>
              <a:rPr lang="en-US" altLang="ko-KR" sz="3000" b="1" dirty="0">
                <a:latin typeface="+mj-ea"/>
                <a:ea typeface="+mj-ea"/>
              </a:rPr>
              <a:t>("keyword").</a:t>
            </a:r>
            <a:r>
              <a:rPr lang="en-US" altLang="ko-KR" sz="3000" b="1" dirty="0" err="1">
                <a:latin typeface="+mj-ea"/>
                <a:ea typeface="+mj-ea"/>
              </a:rPr>
              <a:t>value.trim</a:t>
            </a:r>
            <a:r>
              <a:rPr lang="en-US" altLang="ko-KR" sz="3000" b="1" dirty="0">
                <a:latin typeface="+mj-ea"/>
                <a:ea typeface="+mj-ea"/>
              </a:rPr>
              <a:t>();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...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... </a:t>
            </a:r>
          </a:p>
          <a:p>
            <a:endParaRPr lang="en-US" altLang="ko-KR" sz="3000" b="1" dirty="0">
              <a:latin typeface="+mj-ea"/>
              <a:ea typeface="+mj-ea"/>
            </a:endParaRPr>
          </a:p>
          <a:p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// </a:t>
            </a:r>
            <a:r>
              <a:rPr lang="ko-KR" altLang="en-US" sz="3000" b="1" dirty="0">
                <a:highlight>
                  <a:srgbClr val="FFFF00"/>
                </a:highlight>
                <a:latin typeface="+mj-ea"/>
                <a:ea typeface="+mj-ea"/>
              </a:rPr>
              <a:t>필터링 </a:t>
            </a:r>
            <a:endParaRPr lang="en-US" altLang="ko-KR" sz="3000" b="1" dirty="0">
              <a:highlight>
                <a:srgbClr val="FFFF00"/>
              </a:highlight>
              <a:latin typeface="+mj-ea"/>
              <a:ea typeface="+mj-ea"/>
            </a:endParaRPr>
          </a:p>
          <a:p>
            <a:r>
              <a:rPr lang="en-US" altLang="ko-KR" sz="3000" b="1" dirty="0">
                <a:latin typeface="+mj-ea"/>
                <a:ea typeface="+mj-ea"/>
              </a:rPr>
              <a:t>const </a:t>
            </a:r>
            <a:r>
              <a:rPr lang="en-US" altLang="ko-KR" sz="3000" b="1" dirty="0" err="1">
                <a:latin typeface="+mj-ea"/>
                <a:ea typeface="+mj-ea"/>
              </a:rPr>
              <a:t>filteredMovies</a:t>
            </a:r>
            <a:r>
              <a:rPr lang="en-US" altLang="ko-KR" sz="3000" b="1" dirty="0">
                <a:latin typeface="+mj-ea"/>
                <a:ea typeface="+mj-ea"/>
              </a:rPr>
              <a:t> =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movieData.filter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((movie)</a:t>
            </a:r>
            <a:r>
              <a:rPr lang="en-US" altLang="ko-KR" sz="3000" b="1" dirty="0">
                <a:latin typeface="+mj-ea"/>
                <a:ea typeface="+mj-ea"/>
              </a:rPr>
              <a:t> =&gt; {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return ( (!genre || </a:t>
            </a:r>
            <a:r>
              <a:rPr lang="en-US" altLang="ko-KR" sz="3000" b="1" dirty="0" err="1">
                <a:latin typeface="+mj-ea"/>
                <a:ea typeface="+mj-ea"/>
              </a:rPr>
              <a:t>movie.genre</a:t>
            </a:r>
            <a:r>
              <a:rPr lang="en-US" altLang="ko-KR" sz="3000" b="1" dirty="0">
                <a:latin typeface="+mj-ea"/>
                <a:ea typeface="+mj-ea"/>
              </a:rPr>
              <a:t> === genre) &amp;&amp;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(!age || </a:t>
            </a:r>
            <a:r>
              <a:rPr lang="en-US" altLang="ko-KR" sz="3000" b="1" dirty="0" err="1">
                <a:latin typeface="+mj-ea"/>
                <a:ea typeface="+mj-ea"/>
              </a:rPr>
              <a:t>movie.age</a:t>
            </a:r>
            <a:r>
              <a:rPr lang="en-US" altLang="ko-KR" sz="3000" b="1" dirty="0">
                <a:latin typeface="+mj-ea"/>
                <a:ea typeface="+mj-ea"/>
              </a:rPr>
              <a:t> === age) &amp;&amp;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(!rating || </a:t>
            </a:r>
            <a:r>
              <a:rPr lang="en-US" altLang="ko-KR" sz="3000" b="1" dirty="0" err="1">
                <a:latin typeface="+mj-ea"/>
                <a:ea typeface="+mj-ea"/>
              </a:rPr>
              <a:t>movie.rating</a:t>
            </a:r>
            <a:r>
              <a:rPr lang="en-US" altLang="ko-KR" sz="3000" b="1" dirty="0">
                <a:latin typeface="+mj-ea"/>
                <a:ea typeface="+mj-ea"/>
              </a:rPr>
              <a:t> === Number(rating)) &amp;&amp;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(!keyword || </a:t>
            </a:r>
            <a:r>
              <a:rPr lang="en-US" altLang="ko-KR" sz="3000" b="1" dirty="0" err="1">
                <a:latin typeface="+mj-ea"/>
                <a:ea typeface="+mj-ea"/>
              </a:rPr>
              <a:t>movie.keyword.includes</a:t>
            </a:r>
            <a:r>
              <a:rPr lang="en-US" altLang="ko-KR" sz="3000" b="1" dirty="0">
                <a:latin typeface="+mj-ea"/>
                <a:ea typeface="+mj-ea"/>
              </a:rPr>
              <a:t>(keyword)) );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});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…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…</a:t>
            </a:r>
            <a:endParaRPr lang="ko-KR" altLang="en-US" sz="3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3926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F14C5-3740-12F6-C450-A982F77A3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0EE21F-DCC2-002B-6718-D91C21F0E8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 rot="-16200000">
            <a:off x="4043229" y="-4006850"/>
            <a:ext cx="10299700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3E8FFA6-DF80-0813-EE78-1F1965BF5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7CF1F96-D374-2F10-AC8C-FCAD3A25A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3" name="화면 녹화 중 2024-12-10 203650">
            <a:hlinkClick r:id="" action="ppaction://media"/>
            <a:extLst>
              <a:ext uri="{FF2B5EF4-FFF2-40B4-BE49-F238E27FC236}">
                <a16:creationId xmlns:a16="http://schemas.microsoft.com/office/drawing/2014/main" id="{5B720806-96FC-264B-DA4C-59EABD341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34979" y="190500"/>
            <a:ext cx="15316200" cy="95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19BFD-2F18-0A4D-7CDB-750D7D47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494536-9E5D-5B4F-D7AC-AB71B6F211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2201892" y="-2570192"/>
            <a:ext cx="13858816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16B25F3-ACF3-43EB-97CC-34B7D7CAF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15DBDD2-265F-A5DE-2C6F-383A34B3E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7E633318-C36E-A40E-6479-E8C8AE795775}"/>
              </a:ext>
            </a:extLst>
          </p:cNvPr>
          <p:cNvSpPr txBox="1"/>
          <p:nvPr/>
        </p:nvSpPr>
        <p:spPr>
          <a:xfrm>
            <a:off x="475300" y="422502"/>
            <a:ext cx="81933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en-US" alt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6F971A-ACC2-CE23-2EEE-18E3BA754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1489302"/>
            <a:ext cx="14478000" cy="84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99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0B87D-0BAB-B3C7-24D2-4DA78D72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E69A1-D8DC-1F84-3765-F805276417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6850" y="-4019550"/>
            <a:ext cx="10299700" cy="18313400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813878DE-E14F-71E2-26FB-B7114B65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1054100"/>
            <a:ext cx="5410200" cy="2908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BCEEE83-F7A8-7D41-FABE-E427AB0C8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32DB70F-E954-7DEE-DD19-4D18825E2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65559C2-D36B-F05D-752A-459A356EE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400" y="1079500"/>
            <a:ext cx="5410200" cy="2908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57E3F7D-48BE-F9FB-DB5D-E3F4C23C8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1079500"/>
            <a:ext cx="2095500" cy="25908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20D55D-0C2C-F3B8-5245-87D09AED8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400" y="1109133"/>
            <a:ext cx="5410200" cy="2908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29800E9-DDFF-3812-D532-35423948AA2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5400000">
            <a:off x="736600" y="5130800"/>
            <a:ext cx="81915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D493C1E-4C99-FB31-2D90-CA0B247DB07B}"/>
              </a:ext>
            </a:extLst>
          </p:cNvPr>
          <p:cNvSpPr txBox="1"/>
          <p:nvPr/>
        </p:nvSpPr>
        <p:spPr>
          <a:xfrm>
            <a:off x="368300" y="4648200"/>
            <a:ext cx="43688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en-US" altLang="ko-KR" sz="6000" b="0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6000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삭제</a:t>
            </a:r>
            <a:endParaRPr lang="ko-KR" sz="6000" b="0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079D754E-02B5-2472-C30F-3855E6D35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300" y="3594100"/>
            <a:ext cx="5410200" cy="5638800"/>
          </a:xfrm>
          <a:prstGeom prst="rect">
            <a:avLst/>
          </a:prstGeom>
          <a:effectLst>
            <a:outerShdw blurRad="254833" dist="207988" dir="5400000">
              <a:srgbClr val="CDD9ED">
                <a:alpha val="41000"/>
              </a:srgbClr>
            </a:outerShdw>
          </a:effectLst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00C73D5-8332-0C6B-F12B-305E25E65C6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-10800000">
            <a:off x="5664200" y="4813300"/>
            <a:ext cx="47117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0C41EED-59A6-3727-0244-D03106216A7F}"/>
              </a:ext>
            </a:extLst>
          </p:cNvPr>
          <p:cNvSpPr txBox="1"/>
          <p:nvPr/>
        </p:nvSpPr>
        <p:spPr>
          <a:xfrm>
            <a:off x="5645150" y="4095749"/>
            <a:ext cx="476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mypage.jsp</a:t>
            </a:r>
            <a:endParaRPr lang="ko-KR" sz="3600" b="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E344726-11F8-BCFA-3873-2B2A7E359B47}"/>
              </a:ext>
            </a:extLst>
          </p:cNvPr>
          <p:cNvSpPr txBox="1"/>
          <p:nvPr/>
        </p:nvSpPr>
        <p:spPr>
          <a:xfrm>
            <a:off x="5584190" y="5461001"/>
            <a:ext cx="4711700" cy="316196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600" b="0" i="0" u="none" strike="noStrike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정보수정</a:t>
            </a:r>
            <a:endParaRPr lang="en-US" altLang="ko-KR" sz="66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or</a:t>
            </a:r>
            <a:endParaRPr lang="en-US" altLang="ko-KR" sz="66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회원 탈퇴</a:t>
            </a:r>
            <a:endParaRPr lang="en-US" altLang="ko-KR" sz="66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99600"/>
              </a:lnSpc>
            </a:pPr>
            <a:endParaRPr lang="en-US" sz="80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1FDCCADB-C99A-9531-AAC7-7955436A1E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17400" y="3594100"/>
            <a:ext cx="5410200" cy="5638800"/>
          </a:xfrm>
          <a:prstGeom prst="rect">
            <a:avLst/>
          </a:prstGeom>
          <a:effectLst>
            <a:outerShdw blurRad="254833" dist="207988" dir="5400000">
              <a:srgbClr val="CDD9ED">
                <a:alpha val="41000"/>
              </a:srgbClr>
            </a:outerShdw>
          </a:effec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B2FD311-03B8-2C39-9C2C-937E4607AB8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-10800000">
            <a:off x="12560300" y="4813300"/>
            <a:ext cx="4711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034FC63-54F5-04BB-3152-251A9AB0FB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060000">
            <a:off x="11150600" y="4813300"/>
            <a:ext cx="660400" cy="12319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53534FFE-1B53-701B-55D0-A1CD4239A696}"/>
              </a:ext>
            </a:extLst>
          </p:cNvPr>
          <p:cNvSpPr txBox="1"/>
          <p:nvPr/>
        </p:nvSpPr>
        <p:spPr>
          <a:xfrm>
            <a:off x="12541250" y="4095749"/>
            <a:ext cx="476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users(DB)</a:t>
            </a:r>
            <a:endParaRPr lang="ko-KR" sz="3600" b="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5C566425-3B57-5731-3D91-2863C5C92DC5}"/>
              </a:ext>
            </a:extLst>
          </p:cNvPr>
          <p:cNvSpPr txBox="1"/>
          <p:nvPr/>
        </p:nvSpPr>
        <p:spPr>
          <a:xfrm>
            <a:off x="12619482" y="5715000"/>
            <a:ext cx="4711700" cy="28236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i="0" u="none" strike="noStrike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해당 </a:t>
            </a:r>
            <a:r>
              <a:rPr lang="en-US" altLang="ko-KR" sz="6000" i="0" u="none" strike="noStrike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ID</a:t>
            </a:r>
            <a:r>
              <a:rPr lang="ko-KR" altLang="en-US" sz="6000" i="0" u="none" strike="noStrike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키에 맞는 값</a:t>
            </a:r>
            <a:endParaRPr lang="en-US" altLang="ko-KR" sz="600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6000" i="0" u="none" strike="noStrike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수정 </a:t>
            </a:r>
            <a:r>
              <a:rPr lang="en-US" sz="60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OR </a:t>
            </a:r>
            <a:r>
              <a:rPr lang="ko-KR" altLang="en-US" sz="60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삭제</a:t>
            </a:r>
            <a:endParaRPr lang="en-US" sz="6000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158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1B37F-570C-05D1-8E49-8BAE8B00D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79F386-3C44-A1F0-E8D2-A3D5557B49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6850" y="-401955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58F72D-32BB-C0EF-87AB-16425E7B8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C00AC94-FDD1-7093-48F8-2C19568B8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D5FF7A0-74C1-0D5C-8138-ADBB940D0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079500"/>
            <a:ext cx="2095500" cy="2590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5BB221-C043-EA51-6528-40F14E86579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736600" y="5130800"/>
            <a:ext cx="81915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174146C-7F61-6021-BCAB-F1D08DD48EF6}"/>
              </a:ext>
            </a:extLst>
          </p:cNvPr>
          <p:cNvSpPr txBox="1"/>
          <p:nvPr/>
        </p:nvSpPr>
        <p:spPr>
          <a:xfrm>
            <a:off x="368300" y="4648200"/>
            <a:ext cx="43688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en-US" altLang="ko-KR" sz="6000" b="0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6000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삭제</a:t>
            </a:r>
            <a:endParaRPr lang="ko-KR" sz="6000" b="0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392F8CAE-EE11-A986-F840-68F435AD424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4000"/>
          </a:blip>
          <a:stretch>
            <a:fillRect/>
          </a:stretch>
        </p:blipFill>
        <p:spPr>
          <a:xfrm rot="-10800000">
            <a:off x="5664200" y="4813300"/>
            <a:ext cx="4711700" cy="127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18FCF4C-5BB6-2C91-A6BC-F859A53C0E5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4000"/>
          </a:blip>
          <a:stretch>
            <a:fillRect/>
          </a:stretch>
        </p:blipFill>
        <p:spPr>
          <a:xfrm rot="-10800000">
            <a:off x="12560300" y="4813300"/>
            <a:ext cx="4711700" cy="12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26C8A9-1FE1-62BF-A42D-026681AADF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451" y="1066799"/>
            <a:ext cx="11451148" cy="2867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B1C44AC-DB0A-7A3A-916C-A32E4E8937C2}"/>
              </a:ext>
            </a:extLst>
          </p:cNvPr>
          <p:cNvSpPr txBox="1"/>
          <p:nvPr/>
        </p:nvSpPr>
        <p:spPr>
          <a:xfrm>
            <a:off x="14478000" y="4023810"/>
            <a:ext cx="2330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기존 테이블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F04564-B480-000C-5B57-8935D20AB8F5}"/>
              </a:ext>
            </a:extLst>
          </p:cNvPr>
          <p:cNvSpPr txBox="1"/>
          <p:nvPr/>
        </p:nvSpPr>
        <p:spPr>
          <a:xfrm>
            <a:off x="12344406" y="8927813"/>
            <a:ext cx="4660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삭제 및 수정 후 </a:t>
            </a:r>
            <a:r>
              <a:rPr lang="ko-KR" altLang="en-US" sz="3200" b="1" dirty="0"/>
              <a:t>테이블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7B20F132-3B59-AF63-2F08-611F2D82B2B2}"/>
              </a:ext>
            </a:extLst>
          </p:cNvPr>
          <p:cNvSpPr/>
          <p:nvPr/>
        </p:nvSpPr>
        <p:spPr>
          <a:xfrm>
            <a:off x="10668002" y="4153081"/>
            <a:ext cx="1066794" cy="18503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6652142-D4F0-ABEA-3BDC-ECA9FA2068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4971" y="6235942"/>
            <a:ext cx="11462908" cy="2428280"/>
          </a:xfrm>
          <a:prstGeom prst="rect">
            <a:avLst/>
          </a:prstGeom>
        </p:spPr>
      </p:pic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C27F4F69-06F1-1FAF-E39B-9EBA4669DB86}"/>
              </a:ext>
            </a:extLst>
          </p:cNvPr>
          <p:cNvSpPr/>
          <p:nvPr/>
        </p:nvSpPr>
        <p:spPr>
          <a:xfrm>
            <a:off x="986525" y="2599009"/>
            <a:ext cx="20193000" cy="20711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547A9DB-2779-3C3B-5B26-EE999FF980B4}"/>
                  </a:ext>
                </a:extLst>
              </p14:cNvPr>
              <p14:cNvContentPartPr/>
              <p14:nvPr/>
            </p14:nvContentPartPr>
            <p14:xfrm>
              <a:off x="7595472" y="3449928"/>
              <a:ext cx="608040" cy="136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547A9DB-2779-3C3B-5B26-EE999FF980B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41832" y="3341928"/>
                <a:ext cx="7156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479E768-3F49-3703-BF15-CDAEF2B8DFC8}"/>
                  </a:ext>
                </a:extLst>
              </p14:cNvPr>
              <p14:cNvContentPartPr/>
              <p14:nvPr/>
            </p14:nvContentPartPr>
            <p14:xfrm>
              <a:off x="7388112" y="8155488"/>
              <a:ext cx="835200" cy="259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479E768-3F49-3703-BF15-CDAEF2B8DF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34472" y="8047848"/>
                <a:ext cx="94284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30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67241-3176-D004-B025-F8950AE95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34963D13-66E8-0BE1-6EB2-91F4D50C1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AF42ED-47A4-24EF-E8E8-0717C46C6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F3D3FDF6-9211-FE1B-D996-D4D77EC5D99E}"/>
              </a:ext>
            </a:extLst>
          </p:cNvPr>
          <p:cNvSpPr txBox="1"/>
          <p:nvPr/>
        </p:nvSpPr>
        <p:spPr>
          <a:xfrm>
            <a:off x="475300" y="422502"/>
            <a:ext cx="81933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en-US" alt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정보수정</a:t>
            </a:r>
            <a:r>
              <a:rPr lang="en-US" alt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FF810-2485-80E3-DEA5-45E3B9ABBC6A}"/>
              </a:ext>
            </a:extLst>
          </p:cNvPr>
          <p:cNvSpPr txBox="1"/>
          <p:nvPr/>
        </p:nvSpPr>
        <p:spPr>
          <a:xfrm>
            <a:off x="914400" y="1714500"/>
            <a:ext cx="161544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+mj-ea"/>
                <a:ea typeface="+mj-ea"/>
              </a:rPr>
              <a:t>// </a:t>
            </a:r>
            <a:r>
              <a:rPr lang="ko-KR" altLang="en-US" sz="3000" b="1" dirty="0">
                <a:latin typeface="+mj-ea"/>
                <a:ea typeface="+mj-ea"/>
              </a:rPr>
              <a:t>업데이트 쿼리</a:t>
            </a:r>
            <a:endParaRPr lang="en-US" altLang="ko-KR" sz="3000" b="1" dirty="0">
              <a:latin typeface="+mj-ea"/>
              <a:ea typeface="+mj-ea"/>
            </a:endParaRPr>
          </a:p>
          <a:p>
            <a:r>
              <a:rPr lang="en-US" altLang="ko-KR" sz="3000" b="1" dirty="0">
                <a:latin typeface="+mj-ea"/>
                <a:ea typeface="+mj-ea"/>
              </a:rPr>
              <a:t>String </a:t>
            </a:r>
            <a:r>
              <a:rPr lang="en-US" altLang="ko-KR" sz="3000" b="1" dirty="0" err="1">
                <a:latin typeface="+mj-ea"/>
                <a:ea typeface="+mj-ea"/>
              </a:rPr>
              <a:t>updateSql</a:t>
            </a:r>
            <a:r>
              <a:rPr lang="en-US" altLang="ko-KR" sz="3000" b="1" dirty="0">
                <a:latin typeface="+mj-ea"/>
                <a:ea typeface="+mj-ea"/>
              </a:rPr>
              <a:t> = "UPDATE users SET "; </a:t>
            </a:r>
          </a:p>
          <a:p>
            <a:r>
              <a:rPr lang="en-US" altLang="ko-KR" sz="3000" b="1" dirty="0" err="1">
                <a:latin typeface="+mj-ea"/>
                <a:ea typeface="+mj-ea"/>
              </a:rPr>
              <a:t>boolean</a:t>
            </a:r>
            <a:r>
              <a:rPr lang="en-US" altLang="ko-KR" sz="3000" b="1" dirty="0">
                <a:latin typeface="+mj-ea"/>
                <a:ea typeface="+mj-ea"/>
              </a:rPr>
              <a:t>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hasPassword</a:t>
            </a:r>
            <a:r>
              <a:rPr lang="en-US" altLang="ko-KR" sz="3000" b="1" dirty="0">
                <a:latin typeface="+mj-ea"/>
                <a:ea typeface="+mj-ea"/>
              </a:rPr>
              <a:t> = (</a:t>
            </a:r>
            <a:r>
              <a:rPr lang="en-US" altLang="ko-KR" sz="3000" b="1" dirty="0" err="1">
                <a:latin typeface="+mj-ea"/>
                <a:ea typeface="+mj-ea"/>
              </a:rPr>
              <a:t>newPassword</a:t>
            </a:r>
            <a:r>
              <a:rPr lang="en-US" altLang="ko-KR" sz="3000" b="1" dirty="0">
                <a:latin typeface="+mj-ea"/>
                <a:ea typeface="+mj-ea"/>
              </a:rPr>
              <a:t> != null&amp;&amp; !</a:t>
            </a:r>
            <a:r>
              <a:rPr lang="en-US" altLang="ko-KR" sz="3000" b="1" dirty="0" err="1">
                <a:latin typeface="+mj-ea"/>
                <a:ea typeface="+mj-ea"/>
              </a:rPr>
              <a:t>newPassword.isEmpty</a:t>
            </a:r>
            <a:r>
              <a:rPr lang="en-US" altLang="ko-KR" sz="3000" b="1" dirty="0">
                <a:latin typeface="+mj-ea"/>
                <a:ea typeface="+mj-ea"/>
              </a:rPr>
              <a:t>()); </a:t>
            </a:r>
          </a:p>
          <a:p>
            <a:r>
              <a:rPr lang="en-US" altLang="ko-KR" sz="3000" b="1" dirty="0" err="1">
                <a:latin typeface="+mj-ea"/>
                <a:ea typeface="+mj-ea"/>
              </a:rPr>
              <a:t>boolean</a:t>
            </a:r>
            <a:r>
              <a:rPr lang="en-US" altLang="ko-KR" sz="3000" b="1" dirty="0">
                <a:latin typeface="+mj-ea"/>
                <a:ea typeface="+mj-ea"/>
              </a:rPr>
              <a:t> 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hasPhone</a:t>
            </a:r>
            <a:r>
              <a:rPr lang="en-US" altLang="ko-KR" sz="3000" b="1" dirty="0">
                <a:latin typeface="+mj-ea"/>
                <a:ea typeface="+mj-ea"/>
              </a:rPr>
              <a:t> = (</a:t>
            </a:r>
            <a:r>
              <a:rPr lang="en-US" altLang="ko-KR" sz="3000" b="1" dirty="0" err="1">
                <a:latin typeface="+mj-ea"/>
                <a:ea typeface="+mj-ea"/>
              </a:rPr>
              <a:t>newPhone</a:t>
            </a:r>
            <a:r>
              <a:rPr lang="en-US" altLang="ko-KR" sz="3000" b="1" dirty="0">
                <a:latin typeface="+mj-ea"/>
                <a:ea typeface="+mj-ea"/>
              </a:rPr>
              <a:t> != null &amp;&amp; !</a:t>
            </a:r>
            <a:r>
              <a:rPr lang="en-US" altLang="ko-KR" sz="3000" b="1" dirty="0" err="1">
                <a:latin typeface="+mj-ea"/>
                <a:ea typeface="+mj-ea"/>
              </a:rPr>
              <a:t>newPhone.isEmpty</a:t>
            </a:r>
            <a:r>
              <a:rPr lang="en-US" altLang="ko-KR" sz="3000" b="1" dirty="0">
                <a:latin typeface="+mj-ea"/>
                <a:ea typeface="+mj-ea"/>
              </a:rPr>
              <a:t>());</a:t>
            </a:r>
          </a:p>
          <a:p>
            <a:endParaRPr lang="en-US" altLang="ko-KR" sz="3000" b="1" dirty="0">
              <a:latin typeface="+mj-ea"/>
              <a:ea typeface="+mj-ea"/>
            </a:endParaRPr>
          </a:p>
          <a:p>
            <a:r>
              <a:rPr lang="en-US" altLang="ko-KR" sz="3000" b="1" dirty="0">
                <a:latin typeface="+mj-ea"/>
                <a:ea typeface="+mj-ea"/>
              </a:rPr>
              <a:t>if (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hasPassword</a:t>
            </a:r>
            <a:r>
              <a:rPr lang="en-US" altLang="ko-KR" sz="3000" b="1" dirty="0">
                <a:latin typeface="+mj-ea"/>
                <a:ea typeface="+mj-ea"/>
              </a:rPr>
              <a:t>)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	 { </a:t>
            </a:r>
            <a:r>
              <a:rPr lang="en-US" altLang="ko-KR" sz="3000" b="1" dirty="0" err="1">
                <a:latin typeface="+mj-ea"/>
                <a:ea typeface="+mj-ea"/>
              </a:rPr>
              <a:t>updateSql</a:t>
            </a:r>
            <a:r>
              <a:rPr lang="en-US" altLang="ko-KR" sz="3000" b="1" dirty="0">
                <a:latin typeface="+mj-ea"/>
                <a:ea typeface="+mj-ea"/>
              </a:rPr>
              <a:t> += "PASSWORD = ?"; // </a:t>
            </a:r>
            <a:r>
              <a:rPr lang="ko-KR" altLang="en-US" sz="3000" b="1" dirty="0">
                <a:latin typeface="+mj-ea"/>
                <a:ea typeface="+mj-ea"/>
              </a:rPr>
              <a:t>비밀번호를 업데이트 필드로 추가</a:t>
            </a:r>
            <a:endParaRPr lang="en-US" altLang="ko-KR" sz="3000" b="1" dirty="0">
              <a:latin typeface="+mj-ea"/>
              <a:ea typeface="+mj-ea"/>
            </a:endParaRPr>
          </a:p>
          <a:p>
            <a:r>
              <a:rPr lang="en-US" altLang="ko-KR" sz="3000" b="1" dirty="0">
                <a:latin typeface="+mj-ea"/>
                <a:ea typeface="+mj-ea"/>
              </a:rPr>
              <a:t>} 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if (</a:t>
            </a:r>
            <a:r>
              <a:rPr lang="en-US" altLang="ko-KR" sz="3000" b="1" dirty="0" err="1">
                <a:highlight>
                  <a:srgbClr val="FFFF00"/>
                </a:highlight>
                <a:latin typeface="+mj-ea"/>
                <a:ea typeface="+mj-ea"/>
              </a:rPr>
              <a:t>hasPhone</a:t>
            </a:r>
            <a:r>
              <a:rPr lang="en-US" altLang="ko-KR" sz="3000" b="1" dirty="0">
                <a:latin typeface="+mj-ea"/>
                <a:ea typeface="+mj-ea"/>
              </a:rPr>
              <a:t>)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	{ if (</a:t>
            </a:r>
            <a:r>
              <a:rPr lang="en-US" altLang="ko-KR" sz="3000" b="1" dirty="0" err="1">
                <a:latin typeface="+mj-ea"/>
                <a:ea typeface="+mj-ea"/>
              </a:rPr>
              <a:t>hasPassword</a:t>
            </a:r>
            <a:r>
              <a:rPr lang="en-US" altLang="ko-KR" sz="3000" b="1" dirty="0">
                <a:latin typeface="+mj-ea"/>
                <a:ea typeface="+mj-ea"/>
              </a:rPr>
              <a:t>) </a:t>
            </a:r>
            <a:r>
              <a:rPr lang="en-US" altLang="ko-KR" sz="3000" b="1" dirty="0" err="1">
                <a:latin typeface="+mj-ea"/>
                <a:ea typeface="+mj-ea"/>
              </a:rPr>
              <a:t>updateSql</a:t>
            </a:r>
            <a:r>
              <a:rPr lang="en-US" altLang="ko-KR" sz="3000" b="1" dirty="0">
                <a:latin typeface="+mj-ea"/>
                <a:ea typeface="+mj-ea"/>
              </a:rPr>
              <a:t> += ", "; // </a:t>
            </a:r>
            <a:r>
              <a:rPr lang="ko-KR" altLang="en-US" sz="3000" b="1" dirty="0">
                <a:latin typeface="+mj-ea"/>
                <a:ea typeface="+mj-ea"/>
              </a:rPr>
              <a:t>쉼표추가로 두 필드 연결</a:t>
            </a:r>
            <a:endParaRPr lang="en-US" altLang="ko-KR" sz="3000" b="1" dirty="0">
              <a:latin typeface="+mj-ea"/>
              <a:ea typeface="+mj-ea"/>
            </a:endParaRPr>
          </a:p>
          <a:p>
            <a:r>
              <a:rPr lang="ko-KR" altLang="en-US" sz="3000" b="1" dirty="0">
                <a:latin typeface="+mj-ea"/>
                <a:ea typeface="+mj-ea"/>
              </a:rPr>
              <a:t> </a:t>
            </a:r>
            <a:r>
              <a:rPr lang="en-US" altLang="ko-KR" sz="3000" b="1" dirty="0">
                <a:latin typeface="+mj-ea"/>
                <a:ea typeface="+mj-ea"/>
              </a:rPr>
              <a:t>	</a:t>
            </a:r>
            <a:r>
              <a:rPr lang="en-US" altLang="ko-KR" sz="3000" b="1" dirty="0" err="1">
                <a:latin typeface="+mj-ea"/>
                <a:ea typeface="+mj-ea"/>
              </a:rPr>
              <a:t>updateSql</a:t>
            </a:r>
            <a:r>
              <a:rPr lang="en-US" altLang="ko-KR" sz="3000" b="1" dirty="0">
                <a:latin typeface="+mj-ea"/>
                <a:ea typeface="+mj-ea"/>
              </a:rPr>
              <a:t> += "PHONE = ?"; //</a:t>
            </a:r>
          </a:p>
          <a:p>
            <a:r>
              <a:rPr lang="en-US" altLang="ko-KR" sz="3000" b="1" dirty="0">
                <a:latin typeface="+mj-ea"/>
                <a:ea typeface="+mj-ea"/>
              </a:rPr>
              <a:t>}</a:t>
            </a:r>
          </a:p>
          <a:p>
            <a:r>
              <a:rPr lang="en-US" altLang="ko-KR" sz="3000" b="1" dirty="0" err="1">
                <a:latin typeface="+mj-ea"/>
                <a:ea typeface="+mj-ea"/>
              </a:rPr>
              <a:t>updateSql</a:t>
            </a:r>
            <a:r>
              <a:rPr lang="en-US" altLang="ko-KR" sz="3000" b="1" dirty="0">
                <a:latin typeface="+mj-ea"/>
                <a:ea typeface="+mj-ea"/>
              </a:rPr>
              <a:t> += 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" WHERE ID = ?"</a:t>
            </a:r>
            <a:r>
              <a:rPr lang="en-US" altLang="ko-KR" sz="3000" b="1" dirty="0">
                <a:latin typeface="+mj-ea"/>
                <a:ea typeface="+mj-ea"/>
              </a:rPr>
              <a:t>; // </a:t>
            </a:r>
            <a:r>
              <a:rPr lang="ko-KR" altLang="en-US" sz="3000" b="1" dirty="0">
                <a:latin typeface="+mj-ea"/>
                <a:ea typeface="+mj-ea"/>
              </a:rPr>
              <a:t>사용자 </a:t>
            </a:r>
            <a:r>
              <a:rPr lang="en-US" altLang="ko-KR" sz="3000" b="1" dirty="0">
                <a:latin typeface="+mj-ea"/>
                <a:ea typeface="+mj-ea"/>
              </a:rPr>
              <a:t>ID</a:t>
            </a:r>
            <a:r>
              <a:rPr lang="ko-KR" altLang="en-US" sz="3000" b="1" dirty="0">
                <a:latin typeface="+mj-ea"/>
                <a:ea typeface="+mj-ea"/>
              </a:rPr>
              <a:t>에 해당하는 행만 업데이트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A7778-A073-DB7A-875B-A00CBF3C7FB3}"/>
              </a:ext>
            </a:extLst>
          </p:cNvPr>
          <p:cNvSpPr txBox="1"/>
          <p:nvPr/>
        </p:nvSpPr>
        <p:spPr>
          <a:xfrm>
            <a:off x="929640" y="8343900"/>
            <a:ext cx="1516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+mj-ea"/>
                <a:ea typeface="+mj-ea"/>
              </a:rPr>
              <a:t>// SQL </a:t>
            </a:r>
            <a:r>
              <a:rPr lang="ko-KR" altLang="en-US" sz="3000" b="1" dirty="0">
                <a:latin typeface="+mj-ea"/>
                <a:ea typeface="+mj-ea"/>
              </a:rPr>
              <a:t>명령어</a:t>
            </a:r>
            <a:endParaRPr lang="en-US" altLang="ko-KR" sz="3000" b="1" dirty="0">
              <a:latin typeface="+mj-ea"/>
              <a:ea typeface="+mj-ea"/>
            </a:endParaRPr>
          </a:p>
          <a:p>
            <a:r>
              <a:rPr lang="en-US" altLang="ko-KR" sz="3000" b="1" dirty="0">
                <a:latin typeface="+mj-ea"/>
                <a:ea typeface="+mj-ea"/>
              </a:rPr>
              <a:t>UPDATE users SET </a:t>
            </a:r>
            <a:r>
              <a:rPr lang="en-US" altLang="ko-KR" sz="3000" b="1" dirty="0">
                <a:highlight>
                  <a:srgbClr val="FFFF00"/>
                </a:highlight>
                <a:latin typeface="+mj-ea"/>
                <a:ea typeface="+mj-ea"/>
              </a:rPr>
              <a:t>PASSWORD = ?, PHONE = ? WHERE ID = ?;</a:t>
            </a:r>
          </a:p>
        </p:txBody>
      </p:sp>
    </p:spTree>
    <p:extLst>
      <p:ext uri="{BB962C8B-B14F-4D97-AF65-F5344CB8AC3E}">
        <p14:creationId xmlns:p14="http://schemas.microsoft.com/office/powerpoint/2010/main" val="783940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F7EA0-37FB-74C6-36A6-E378072A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8FC644-8CC0-1849-6BC1-75486A777D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2151092" y="-2570192"/>
            <a:ext cx="13858816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687296-DDC5-EFC2-BFA6-9705F320C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064101A-7D3C-F304-A8A1-0C84E4E92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F29A4EDC-C6D9-0036-9C1A-0CC1B08C1C64}"/>
              </a:ext>
            </a:extLst>
          </p:cNvPr>
          <p:cNvSpPr txBox="1"/>
          <p:nvPr/>
        </p:nvSpPr>
        <p:spPr>
          <a:xfrm>
            <a:off x="475300" y="422502"/>
            <a:ext cx="78305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en-US" alt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</a:t>
            </a:r>
            <a:r>
              <a:rPr lang="en-US" alt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02FBB-66AB-BE64-63C9-B5C82222DECA}"/>
              </a:ext>
            </a:extLst>
          </p:cNvPr>
          <p:cNvSpPr txBox="1"/>
          <p:nvPr/>
        </p:nvSpPr>
        <p:spPr>
          <a:xfrm>
            <a:off x="1219200" y="1714500"/>
            <a:ext cx="154686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//</a:t>
            </a:r>
            <a:r>
              <a:rPr lang="ko-KR" altLang="en-US" sz="2800" b="1" dirty="0">
                <a:latin typeface="+mj-ea"/>
                <a:ea typeface="+mj-ea"/>
              </a:rPr>
              <a:t>예약내역 삭제</a:t>
            </a:r>
            <a:endParaRPr lang="en-US" altLang="ko-KR" sz="2800" b="1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String </a:t>
            </a:r>
            <a:r>
              <a:rPr lang="en-US" altLang="ko-KR" sz="2800" b="1" dirty="0" err="1">
                <a:latin typeface="+mj-ea"/>
                <a:ea typeface="+mj-ea"/>
              </a:rPr>
              <a:t>deleteReservationsSql</a:t>
            </a:r>
            <a:r>
              <a:rPr lang="en-US" altLang="ko-KR" sz="2800" b="1" dirty="0">
                <a:latin typeface="+mj-ea"/>
                <a:ea typeface="+mj-ea"/>
              </a:rPr>
              <a:t> = "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DELETE</a:t>
            </a:r>
            <a:r>
              <a:rPr lang="en-US" altLang="ko-KR" sz="2800" b="1" dirty="0">
                <a:latin typeface="+mj-ea"/>
                <a:ea typeface="+mj-ea"/>
              </a:rPr>
              <a:t> FROM </a:t>
            </a:r>
            <a:r>
              <a:rPr lang="en-US" altLang="ko-KR" sz="2800" b="1" dirty="0">
                <a:highlight>
                  <a:srgbClr val="00FF00"/>
                </a:highlight>
                <a:latin typeface="+mj-ea"/>
                <a:ea typeface="+mj-ea"/>
              </a:rPr>
              <a:t>reservations</a:t>
            </a:r>
            <a:r>
              <a:rPr lang="en-US" altLang="ko-KR" sz="2800" b="1" dirty="0">
                <a:latin typeface="+mj-ea"/>
                <a:ea typeface="+mj-ea"/>
              </a:rPr>
              <a:t> WHERE </a:t>
            </a:r>
            <a:r>
              <a:rPr lang="en-US" altLang="ko-KR" sz="2800" b="1" dirty="0" err="1">
                <a:highlight>
                  <a:srgbClr val="FFFF00"/>
                </a:highlight>
                <a:latin typeface="+mj-ea"/>
                <a:ea typeface="+mj-ea"/>
              </a:rPr>
              <a:t>user_id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en-US" altLang="ko-KR" sz="2800" b="1" dirty="0">
                <a:latin typeface="+mj-ea"/>
                <a:ea typeface="+mj-ea"/>
              </a:rPr>
              <a:t>= ?"; </a:t>
            </a:r>
            <a:r>
              <a:rPr lang="en-US" altLang="ko-KR" sz="2800" b="1" dirty="0" err="1">
                <a:latin typeface="+mj-ea"/>
                <a:ea typeface="+mj-ea"/>
              </a:rPr>
              <a:t>deleteReservationsStmt</a:t>
            </a:r>
            <a:r>
              <a:rPr lang="en-US" altLang="ko-KR" sz="2800" b="1" dirty="0">
                <a:latin typeface="+mj-ea"/>
                <a:ea typeface="+mj-ea"/>
              </a:rPr>
              <a:t> = </a:t>
            </a:r>
            <a:r>
              <a:rPr lang="en-US" altLang="ko-KR" sz="2800" b="1" dirty="0" err="1">
                <a:latin typeface="+mj-ea"/>
                <a:ea typeface="+mj-ea"/>
              </a:rPr>
              <a:t>conn.prepareStatement</a:t>
            </a:r>
            <a:r>
              <a:rPr lang="en-US" altLang="ko-KR" sz="2800" b="1" dirty="0">
                <a:latin typeface="+mj-ea"/>
                <a:ea typeface="+mj-ea"/>
              </a:rPr>
              <a:t>(</a:t>
            </a:r>
            <a:r>
              <a:rPr lang="en-US" altLang="ko-KR" sz="2800" b="1" dirty="0" err="1">
                <a:latin typeface="+mj-ea"/>
                <a:ea typeface="+mj-ea"/>
              </a:rPr>
              <a:t>deleteReservationsSql</a:t>
            </a:r>
            <a:r>
              <a:rPr lang="en-US" altLang="ko-KR" sz="2800" b="1" dirty="0">
                <a:latin typeface="+mj-ea"/>
                <a:ea typeface="+mj-ea"/>
              </a:rPr>
              <a:t>); </a:t>
            </a:r>
            <a:r>
              <a:rPr lang="en-US" altLang="ko-KR" sz="2800" b="1" dirty="0" err="1">
                <a:latin typeface="+mj-ea"/>
                <a:ea typeface="+mj-ea"/>
              </a:rPr>
              <a:t>deleteReservationsStmt.setString</a:t>
            </a:r>
            <a:r>
              <a:rPr lang="en-US" altLang="ko-KR" sz="2800" b="1" dirty="0">
                <a:latin typeface="+mj-ea"/>
                <a:ea typeface="+mj-ea"/>
              </a:rPr>
              <a:t>(1, </a:t>
            </a:r>
            <a:r>
              <a:rPr lang="en-US" altLang="ko-KR" sz="2800" b="1" dirty="0" err="1">
                <a:latin typeface="+mj-ea"/>
                <a:ea typeface="+mj-ea"/>
              </a:rPr>
              <a:t>userId</a:t>
            </a:r>
            <a:r>
              <a:rPr lang="en-US" altLang="ko-KR" sz="2800" b="1" dirty="0">
                <a:latin typeface="+mj-ea"/>
                <a:ea typeface="+mj-ea"/>
              </a:rPr>
              <a:t>); </a:t>
            </a:r>
          </a:p>
          <a:p>
            <a:r>
              <a:rPr lang="en-US" altLang="ko-KR" sz="2800" b="1" dirty="0" err="1">
                <a:latin typeface="+mj-ea"/>
                <a:ea typeface="+mj-ea"/>
              </a:rPr>
              <a:t>deleteReservationsStmt.executeUpdate</a:t>
            </a:r>
            <a:r>
              <a:rPr lang="en-US" altLang="ko-KR" sz="2800" b="1" dirty="0">
                <a:latin typeface="+mj-ea"/>
                <a:ea typeface="+mj-ea"/>
              </a:rPr>
              <a:t>();</a:t>
            </a:r>
          </a:p>
          <a:p>
            <a:endParaRPr lang="en-US" altLang="ko-KR" sz="2800" b="1" dirty="0">
              <a:latin typeface="+mj-ea"/>
              <a:ea typeface="+mj-ea"/>
            </a:endParaRPr>
          </a:p>
          <a:p>
            <a:endParaRPr lang="en-US" altLang="ko-KR" sz="2800" b="1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//</a:t>
            </a:r>
            <a:r>
              <a:rPr lang="ko-KR" altLang="en-US" sz="2800" b="1" dirty="0">
                <a:latin typeface="+mj-ea"/>
                <a:ea typeface="+mj-ea"/>
              </a:rPr>
              <a:t>리뷰 삭제</a:t>
            </a:r>
            <a:endParaRPr lang="en-US" altLang="ko-KR" sz="2800" b="1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String </a:t>
            </a:r>
            <a:r>
              <a:rPr lang="en-US" altLang="ko-KR" sz="2800" b="1" dirty="0" err="1">
                <a:latin typeface="+mj-ea"/>
                <a:ea typeface="+mj-ea"/>
              </a:rPr>
              <a:t>deleteReviewsSql</a:t>
            </a:r>
            <a:r>
              <a:rPr lang="en-US" altLang="ko-KR" sz="2800" b="1" dirty="0">
                <a:latin typeface="+mj-ea"/>
                <a:ea typeface="+mj-ea"/>
              </a:rPr>
              <a:t> = "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DELETE</a:t>
            </a:r>
            <a:r>
              <a:rPr lang="en-US" altLang="ko-KR" sz="2800" b="1" dirty="0">
                <a:latin typeface="+mj-ea"/>
                <a:ea typeface="+mj-ea"/>
              </a:rPr>
              <a:t> FROM </a:t>
            </a:r>
            <a:r>
              <a:rPr lang="en-US" altLang="ko-KR" sz="2800" b="1" dirty="0">
                <a:highlight>
                  <a:srgbClr val="00FF00"/>
                </a:highlight>
                <a:latin typeface="+mj-ea"/>
                <a:ea typeface="+mj-ea"/>
              </a:rPr>
              <a:t>reviews</a:t>
            </a:r>
            <a:r>
              <a:rPr lang="en-US" altLang="ko-KR" sz="2800" b="1" dirty="0">
                <a:latin typeface="+mj-ea"/>
                <a:ea typeface="+mj-ea"/>
              </a:rPr>
              <a:t> WHERE </a:t>
            </a:r>
            <a:r>
              <a:rPr lang="en-US" altLang="ko-KR" sz="2800" b="1" dirty="0" err="1">
                <a:highlight>
                  <a:srgbClr val="FFFF00"/>
                </a:highlight>
                <a:latin typeface="+mj-ea"/>
                <a:ea typeface="+mj-ea"/>
              </a:rPr>
              <a:t>user_id</a:t>
            </a:r>
            <a:r>
              <a:rPr lang="en-US" altLang="ko-KR" sz="2800" b="1" dirty="0">
                <a:latin typeface="+mj-ea"/>
                <a:ea typeface="+mj-ea"/>
              </a:rPr>
              <a:t> = ?"; </a:t>
            </a:r>
            <a:r>
              <a:rPr lang="en-US" altLang="ko-KR" sz="2800" b="1" dirty="0" err="1">
                <a:latin typeface="+mj-ea"/>
                <a:ea typeface="+mj-ea"/>
              </a:rPr>
              <a:t>deleteReviewsStmt</a:t>
            </a:r>
            <a:r>
              <a:rPr lang="en-US" altLang="ko-KR" sz="2800" b="1" dirty="0">
                <a:latin typeface="+mj-ea"/>
                <a:ea typeface="+mj-ea"/>
              </a:rPr>
              <a:t> = </a:t>
            </a:r>
            <a:r>
              <a:rPr lang="en-US" altLang="ko-KR" sz="2800" b="1" dirty="0" err="1">
                <a:latin typeface="+mj-ea"/>
                <a:ea typeface="+mj-ea"/>
              </a:rPr>
              <a:t>conn.prepareStatement</a:t>
            </a:r>
            <a:r>
              <a:rPr lang="en-US" altLang="ko-KR" sz="2800" b="1" dirty="0">
                <a:latin typeface="+mj-ea"/>
                <a:ea typeface="+mj-ea"/>
              </a:rPr>
              <a:t>(</a:t>
            </a:r>
            <a:r>
              <a:rPr lang="en-US" altLang="ko-KR" sz="2800" b="1" dirty="0" err="1">
                <a:latin typeface="+mj-ea"/>
                <a:ea typeface="+mj-ea"/>
              </a:rPr>
              <a:t>deleteReviewsSql</a:t>
            </a:r>
            <a:r>
              <a:rPr lang="en-US" altLang="ko-KR" sz="2800" b="1" dirty="0">
                <a:latin typeface="+mj-ea"/>
                <a:ea typeface="+mj-ea"/>
              </a:rPr>
              <a:t>); </a:t>
            </a:r>
            <a:r>
              <a:rPr lang="en-US" altLang="ko-KR" sz="2800" b="1" dirty="0" err="1">
                <a:latin typeface="+mj-ea"/>
                <a:ea typeface="+mj-ea"/>
              </a:rPr>
              <a:t>deleteReviewsStmt.setString</a:t>
            </a:r>
            <a:r>
              <a:rPr lang="en-US" altLang="ko-KR" sz="2800" b="1" dirty="0">
                <a:latin typeface="+mj-ea"/>
                <a:ea typeface="+mj-ea"/>
              </a:rPr>
              <a:t>(1, </a:t>
            </a:r>
            <a:r>
              <a:rPr lang="en-US" altLang="ko-KR" sz="2800" b="1" dirty="0" err="1">
                <a:latin typeface="+mj-ea"/>
                <a:ea typeface="+mj-ea"/>
              </a:rPr>
              <a:t>userId</a:t>
            </a:r>
            <a:r>
              <a:rPr lang="en-US" altLang="ko-KR" sz="2800" b="1" dirty="0">
                <a:latin typeface="+mj-ea"/>
                <a:ea typeface="+mj-ea"/>
              </a:rPr>
              <a:t>); </a:t>
            </a:r>
          </a:p>
          <a:p>
            <a:r>
              <a:rPr lang="en-US" altLang="ko-KR" sz="2800" b="1" dirty="0" err="1">
                <a:latin typeface="+mj-ea"/>
                <a:ea typeface="+mj-ea"/>
              </a:rPr>
              <a:t>deleteReviewsStmt.executeUpdate</a:t>
            </a:r>
            <a:r>
              <a:rPr lang="en-US" altLang="ko-KR" sz="2800" b="1" dirty="0">
                <a:latin typeface="+mj-ea"/>
                <a:ea typeface="+mj-ea"/>
              </a:rPr>
              <a:t>();</a:t>
            </a:r>
          </a:p>
          <a:p>
            <a:endParaRPr lang="en-US" altLang="ko-KR" sz="2800" b="1" dirty="0">
              <a:latin typeface="+mj-ea"/>
              <a:ea typeface="+mj-ea"/>
            </a:endParaRPr>
          </a:p>
          <a:p>
            <a:endParaRPr lang="en-US" altLang="ko-KR" sz="2800" b="1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//</a:t>
            </a:r>
            <a:r>
              <a:rPr lang="ko-KR" altLang="en-US" sz="2800" b="1" dirty="0">
                <a:latin typeface="+mj-ea"/>
                <a:ea typeface="+mj-ea"/>
              </a:rPr>
              <a:t>계정 삭제</a:t>
            </a:r>
            <a:endParaRPr lang="en-US" altLang="ko-KR" sz="2800" b="1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String </a:t>
            </a:r>
            <a:r>
              <a:rPr lang="en-US" altLang="ko-KR" sz="2800" b="1" dirty="0" err="1">
                <a:latin typeface="+mj-ea"/>
                <a:ea typeface="+mj-ea"/>
              </a:rPr>
              <a:t>deleteUserSql</a:t>
            </a:r>
            <a:r>
              <a:rPr lang="en-US" altLang="ko-KR" sz="2800" b="1" dirty="0">
                <a:latin typeface="+mj-ea"/>
                <a:ea typeface="+mj-ea"/>
              </a:rPr>
              <a:t> = "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DELETE</a:t>
            </a:r>
            <a:r>
              <a:rPr lang="en-US" altLang="ko-KR" sz="2800" b="1" dirty="0">
                <a:latin typeface="+mj-ea"/>
                <a:ea typeface="+mj-ea"/>
              </a:rPr>
              <a:t> FROM </a:t>
            </a:r>
            <a:r>
              <a:rPr lang="en-US" altLang="ko-KR" sz="2800" b="1" dirty="0">
                <a:highlight>
                  <a:srgbClr val="00FF00"/>
                </a:highlight>
                <a:latin typeface="+mj-ea"/>
                <a:ea typeface="+mj-ea"/>
              </a:rPr>
              <a:t>users</a:t>
            </a:r>
            <a:r>
              <a:rPr lang="en-US" altLang="ko-KR" sz="2800" b="1" dirty="0">
                <a:latin typeface="+mj-ea"/>
                <a:ea typeface="+mj-ea"/>
              </a:rPr>
              <a:t> WHERE 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ID</a:t>
            </a:r>
            <a:r>
              <a:rPr lang="en-US" altLang="ko-KR" sz="2800" b="1" dirty="0">
                <a:latin typeface="+mj-ea"/>
                <a:ea typeface="+mj-ea"/>
              </a:rPr>
              <a:t> = ?";</a:t>
            </a:r>
          </a:p>
          <a:p>
            <a:r>
              <a:rPr lang="en-US" altLang="ko-KR" sz="2800" b="1" dirty="0" err="1">
                <a:latin typeface="+mj-ea"/>
                <a:ea typeface="+mj-ea"/>
              </a:rPr>
              <a:t>deleteUserStmt</a:t>
            </a:r>
            <a:r>
              <a:rPr lang="en-US" altLang="ko-KR" sz="2800" b="1" dirty="0">
                <a:latin typeface="+mj-ea"/>
                <a:ea typeface="+mj-ea"/>
              </a:rPr>
              <a:t> = </a:t>
            </a:r>
            <a:r>
              <a:rPr lang="en-US" altLang="ko-KR" sz="2800" b="1" dirty="0" err="1">
                <a:latin typeface="+mj-ea"/>
                <a:ea typeface="+mj-ea"/>
              </a:rPr>
              <a:t>conn.prepareStatement</a:t>
            </a:r>
            <a:r>
              <a:rPr lang="en-US" altLang="ko-KR" sz="2800" b="1" dirty="0">
                <a:latin typeface="+mj-ea"/>
                <a:ea typeface="+mj-ea"/>
              </a:rPr>
              <a:t>(</a:t>
            </a:r>
            <a:r>
              <a:rPr lang="en-US" altLang="ko-KR" sz="2800" b="1" dirty="0" err="1">
                <a:latin typeface="+mj-ea"/>
                <a:ea typeface="+mj-ea"/>
              </a:rPr>
              <a:t>deleteUserSql</a:t>
            </a:r>
            <a:r>
              <a:rPr lang="en-US" altLang="ko-KR" sz="2800" b="1" dirty="0">
                <a:latin typeface="+mj-ea"/>
                <a:ea typeface="+mj-ea"/>
              </a:rPr>
              <a:t>); </a:t>
            </a:r>
            <a:r>
              <a:rPr lang="en-US" altLang="ko-KR" sz="2800" b="1" dirty="0" err="1">
                <a:latin typeface="+mj-ea"/>
                <a:ea typeface="+mj-ea"/>
              </a:rPr>
              <a:t>deleteUserStmt.setString</a:t>
            </a:r>
            <a:r>
              <a:rPr lang="en-US" altLang="ko-KR" sz="2800" b="1" dirty="0">
                <a:latin typeface="+mj-ea"/>
                <a:ea typeface="+mj-ea"/>
              </a:rPr>
              <a:t>(1,userId);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8172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8296B-A800-AB9D-7F39-46D183BD2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F1E803-8C89-39F0-65B7-C6BFE4ECDA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121150" y="-407670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71126B4-73C7-2601-6B10-2C134E58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5CCDA20-0F87-AC3C-5D57-40BBE7B72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5497001-0FCA-59F6-AB44-E3A129D6F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079500"/>
            <a:ext cx="2095500" cy="2590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5AF80C3-D308-5C7F-992A-7083AAF7EF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736600" y="5130800"/>
            <a:ext cx="81915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C3BC748-9C49-5084-1BB8-689826F627BF}"/>
              </a:ext>
            </a:extLst>
          </p:cNvPr>
          <p:cNvSpPr txBox="1"/>
          <p:nvPr/>
        </p:nvSpPr>
        <p:spPr>
          <a:xfrm>
            <a:off x="442214" y="4987587"/>
            <a:ext cx="43688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결제내역</a:t>
            </a:r>
            <a:r>
              <a:rPr lang="en-US" altLang="ko-KR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적립 포인트</a:t>
            </a:r>
            <a:endParaRPr lang="ko-KR" sz="6000" b="0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DD7C9C7-B3A7-F7F6-D221-6D332AA1FBB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4000"/>
          </a:blip>
          <a:stretch>
            <a:fillRect/>
          </a:stretch>
        </p:blipFill>
        <p:spPr>
          <a:xfrm rot="-10800000">
            <a:off x="5664200" y="4813300"/>
            <a:ext cx="4711700" cy="127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65D42881-D987-9645-8E63-E9FA5AD1A67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4000"/>
          </a:blip>
          <a:stretch>
            <a:fillRect/>
          </a:stretch>
        </p:blipFill>
        <p:spPr>
          <a:xfrm rot="-10800000">
            <a:off x="12560300" y="4813300"/>
            <a:ext cx="47117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EA6556-4EB4-F46D-B08E-C5E9225A89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750" y="1563987"/>
            <a:ext cx="9465564" cy="779402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A6EC8C-3623-AF86-5EC5-1BA238FA8F3A}"/>
              </a:ext>
            </a:extLst>
          </p:cNvPr>
          <p:cNvSpPr/>
          <p:nvPr/>
        </p:nvSpPr>
        <p:spPr>
          <a:xfrm>
            <a:off x="9475597" y="2425699"/>
            <a:ext cx="1219200" cy="25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370F7AA9-B1F4-8E63-DE3B-6684E7332D9A}"/>
              </a:ext>
            </a:extLst>
          </p:cNvPr>
          <p:cNvSpPr/>
          <p:nvPr/>
        </p:nvSpPr>
        <p:spPr>
          <a:xfrm rot="6287155">
            <a:off x="13302678" y="1987413"/>
            <a:ext cx="628905" cy="204658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B9507D1C-C9A1-FE7A-F375-E2BB08DCE0D0}"/>
              </a:ext>
            </a:extLst>
          </p:cNvPr>
          <p:cNvSpPr/>
          <p:nvPr/>
        </p:nvSpPr>
        <p:spPr>
          <a:xfrm rot="3336156">
            <a:off x="14643861" y="5225955"/>
            <a:ext cx="628905" cy="204658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69707A-D695-5364-0714-9461F44A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82" b="1"/>
          <a:stretch/>
        </p:blipFill>
        <p:spPr>
          <a:xfrm>
            <a:off x="10134600" y="3252352"/>
            <a:ext cx="8027719" cy="594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9901" y="520065"/>
            <a:ext cx="78994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6000" b="1" dirty="0">
                <a:solidFill>
                  <a:srgbClr val="44CCE5"/>
                </a:solidFill>
                <a:latin typeface="맑은 고딕" panose="020B0503020000020004" pitchFamily="50" charset="-127"/>
              </a:rPr>
              <a:t>1</a:t>
            </a:r>
            <a:r>
              <a:rPr 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</a:rPr>
              <a:t>. </a:t>
            </a:r>
            <a:r>
              <a:rPr 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</a:rPr>
              <a:t> </a:t>
            </a:r>
            <a:r>
              <a:rPr 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r>
              <a:rPr 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</a:rPr>
              <a:t> </a:t>
            </a:r>
            <a:r>
              <a:rPr 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9DFE382-BDD1-6AA5-65D5-7CC2866483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33" r="4079"/>
          <a:stretch/>
        </p:blipFill>
        <p:spPr>
          <a:xfrm>
            <a:off x="425628" y="2171700"/>
            <a:ext cx="9144001" cy="7114243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86E8DB4-DDF4-DF69-CD86-0994560CC1CC}"/>
              </a:ext>
            </a:extLst>
          </p:cNvPr>
          <p:cNvCxnSpPr>
            <a:cxnSpLocks/>
          </p:cNvCxnSpPr>
          <p:nvPr/>
        </p:nvCxnSpPr>
        <p:spPr>
          <a:xfrm>
            <a:off x="1447800" y="8801100"/>
            <a:ext cx="800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539321-8154-81D4-6042-722895850C85}"/>
              </a:ext>
            </a:extLst>
          </p:cNvPr>
          <p:cNvCxnSpPr>
            <a:cxnSpLocks/>
          </p:cNvCxnSpPr>
          <p:nvPr/>
        </p:nvCxnSpPr>
        <p:spPr>
          <a:xfrm>
            <a:off x="425628" y="9285943"/>
            <a:ext cx="21608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73AC432-CD75-66AC-0E16-74E732F98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7330" y="1941697"/>
            <a:ext cx="8507002" cy="66781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D63D28-6FDF-ACE1-244E-BF4414506C1A}"/>
              </a:ext>
            </a:extLst>
          </p:cNvPr>
          <p:cNvCxnSpPr>
            <a:cxnSpLocks/>
          </p:cNvCxnSpPr>
          <p:nvPr/>
        </p:nvCxnSpPr>
        <p:spPr>
          <a:xfrm>
            <a:off x="9727330" y="2552700"/>
            <a:ext cx="83325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FBC2-386A-8801-AEFA-6D8B23D47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013911-5491-14FF-1874-516DE5C357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6850" y="-401955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8CC4A07-4C5A-51A3-603D-6D6CD9A14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90F040-5EA6-7039-DBA6-648E1F8FD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5665B6F-4A91-0858-346A-3A2D4697F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400" y="878330"/>
            <a:ext cx="5410200" cy="2908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DD3BF3-342B-89BC-20BD-E0248E910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1079500"/>
            <a:ext cx="2095500" cy="25908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6308BEB-C29D-324B-7F19-CE7BA4CCC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300" y="893761"/>
            <a:ext cx="5410200" cy="2908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CE164A7-128F-9FA1-4658-642AD4C1DFB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5400000">
            <a:off x="736600" y="5130800"/>
            <a:ext cx="81915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6B0B533A-5C73-F183-E437-6BD9D87CC22A}"/>
              </a:ext>
            </a:extLst>
          </p:cNvPr>
          <p:cNvSpPr txBox="1"/>
          <p:nvPr/>
        </p:nvSpPr>
        <p:spPr>
          <a:xfrm>
            <a:off x="442214" y="4987587"/>
            <a:ext cx="43688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결제내역</a:t>
            </a:r>
            <a:r>
              <a:rPr lang="en-US" altLang="ko-KR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6000" b="0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적립 포인트</a:t>
            </a:r>
            <a:endParaRPr lang="ko-KR" sz="6000" b="0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1544D18F-BBA4-EDF7-CC82-D4950D734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300" y="3594100"/>
            <a:ext cx="5410200" cy="5638800"/>
          </a:xfrm>
          <a:prstGeom prst="rect">
            <a:avLst/>
          </a:prstGeom>
          <a:effectLst>
            <a:outerShdw blurRad="254833" dist="207988" dir="5400000">
              <a:srgbClr val="CDD9ED">
                <a:alpha val="41000"/>
              </a:srgbClr>
            </a:outerShdw>
          </a:effectLst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F748D2D-64D6-B4FA-50AA-BBEAA01AF66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-10800000">
            <a:off x="5664200" y="4813300"/>
            <a:ext cx="47117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7411E5D-9D79-57BB-B1D3-28146D8F4FDF}"/>
              </a:ext>
            </a:extLst>
          </p:cNvPr>
          <p:cNvSpPr txBox="1"/>
          <p:nvPr/>
        </p:nvSpPr>
        <p:spPr>
          <a:xfrm>
            <a:off x="5645150" y="4095749"/>
            <a:ext cx="476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Reservation(table)</a:t>
            </a:r>
            <a:endParaRPr lang="ko-KR" sz="3600" b="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E1A4593-D740-C437-BD65-5FF645933D12}"/>
              </a:ext>
            </a:extLst>
          </p:cNvPr>
          <p:cNvSpPr txBox="1"/>
          <p:nvPr/>
        </p:nvSpPr>
        <p:spPr>
          <a:xfrm>
            <a:off x="5645150" y="5528607"/>
            <a:ext cx="4711700" cy="211296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예약 내역</a:t>
            </a:r>
            <a:r>
              <a:rPr lang="en-US" altLang="ko-KR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 포인트 </a:t>
            </a:r>
            <a:endParaRPr lang="en-US" altLang="ko-KR" sz="6600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조회</a:t>
            </a:r>
            <a:endParaRPr lang="en-US" altLang="ko-KR" sz="66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99600"/>
              </a:lnSpc>
            </a:pPr>
            <a:endParaRPr lang="en-US" sz="8000" b="0" i="0" u="none" strike="noStrike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F43C12C0-E1B4-1AC9-506B-C443610C9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17400" y="3594100"/>
            <a:ext cx="5410200" cy="5638800"/>
          </a:xfrm>
          <a:prstGeom prst="rect">
            <a:avLst/>
          </a:prstGeom>
          <a:effectLst>
            <a:outerShdw blurRad="254833" dist="207988" dir="5400000">
              <a:srgbClr val="CDD9ED">
                <a:alpha val="41000"/>
              </a:srgbClr>
            </a:outerShdw>
          </a:effec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343333A-E3AC-C8C8-B632-3459210D0AB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-10800000">
            <a:off x="12560300" y="4813300"/>
            <a:ext cx="47117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6CB14C5-07F7-CA26-BD05-0710B53B73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060000">
            <a:off x="11150600" y="4813300"/>
            <a:ext cx="660400" cy="12319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47CB5E7C-1013-D77C-708F-1D26AD86DC9C}"/>
              </a:ext>
            </a:extLst>
          </p:cNvPr>
          <p:cNvSpPr txBox="1"/>
          <p:nvPr/>
        </p:nvSpPr>
        <p:spPr>
          <a:xfrm>
            <a:off x="12541250" y="4095749"/>
            <a:ext cx="476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Mypage.jsp</a:t>
            </a:r>
            <a:endParaRPr lang="ko-KR" sz="3600" b="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4B59C5B6-37DE-914F-A4E9-AE44A7BC1E31}"/>
              </a:ext>
            </a:extLst>
          </p:cNvPr>
          <p:cNvSpPr txBox="1"/>
          <p:nvPr/>
        </p:nvSpPr>
        <p:spPr>
          <a:xfrm>
            <a:off x="12148439" y="5409667"/>
            <a:ext cx="5466334" cy="14520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예약 내역 추가</a:t>
            </a:r>
            <a:endParaRPr lang="en-US" altLang="ko-KR" sz="6600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+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6600" spc="-200" dirty="0">
                <a:solidFill>
                  <a:srgbClr val="000000">
                    <a:alpha val="58824"/>
                  </a:srgbClr>
                </a:solidFill>
                <a:latin typeface="맑은 고딕" panose="020B0503020000020004" pitchFamily="50" charset="-127"/>
              </a:rPr>
              <a:t>포인트 합계</a:t>
            </a:r>
            <a:endParaRPr lang="en-US" sz="6600" spc="-200" dirty="0">
              <a:solidFill>
                <a:srgbClr val="000000">
                  <a:alpha val="58824"/>
                </a:srgb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275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54CAA-887B-9D93-4B6A-901BB90E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C6EAA2D-290C-5A64-943D-A9540A69A1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2201892" y="-2570192"/>
            <a:ext cx="13858816" cy="1831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E4D021-9319-BCBA-57DA-3DB065245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05FB931-B457-39E2-05D7-BAB5F3FC2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9D9E30F7-6BE3-792E-5144-078DAEC9F982}"/>
              </a:ext>
            </a:extLst>
          </p:cNvPr>
          <p:cNvSpPr txBox="1"/>
          <p:nvPr/>
        </p:nvSpPr>
        <p:spPr>
          <a:xfrm>
            <a:off x="475300" y="422502"/>
            <a:ext cx="78305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en-US" alt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내역</a:t>
            </a:r>
            <a:r>
              <a:rPr lang="en-US" alt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A2A6F-4705-1872-BDAC-EB2912690C89}"/>
              </a:ext>
            </a:extLst>
          </p:cNvPr>
          <p:cNvSpPr txBox="1"/>
          <p:nvPr/>
        </p:nvSpPr>
        <p:spPr>
          <a:xfrm>
            <a:off x="807908" y="1436715"/>
            <a:ext cx="1706880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// </a:t>
            </a:r>
            <a:r>
              <a:rPr lang="ko-KR" altLang="en-US" sz="2800" b="1" dirty="0">
                <a:latin typeface="+mj-ea"/>
                <a:ea typeface="+mj-ea"/>
              </a:rPr>
              <a:t>결제내역</a:t>
            </a:r>
            <a:endParaRPr lang="en-US" altLang="ko-KR" sz="2800" b="1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String </a:t>
            </a:r>
            <a:r>
              <a:rPr lang="en-US" altLang="ko-KR" sz="2800" b="1" dirty="0" err="1">
                <a:latin typeface="+mj-ea"/>
                <a:ea typeface="+mj-ea"/>
              </a:rPr>
              <a:t>reservationSql</a:t>
            </a:r>
            <a:r>
              <a:rPr lang="en-US" altLang="ko-KR" sz="2800" b="1" dirty="0">
                <a:latin typeface="+mj-ea"/>
                <a:ea typeface="+mj-ea"/>
              </a:rPr>
              <a:t> = "SELECT </a:t>
            </a:r>
            <a:r>
              <a:rPr lang="en-US" altLang="ko-KR" sz="2800" b="1" dirty="0" err="1">
                <a:highlight>
                  <a:srgbClr val="FFFF00"/>
                </a:highlight>
                <a:latin typeface="+mj-ea"/>
                <a:ea typeface="+mj-ea"/>
              </a:rPr>
              <a:t>movie_name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en-US" altLang="ko-KR" sz="2800" b="1" dirty="0" err="1">
                <a:highlight>
                  <a:srgbClr val="FFFF00"/>
                </a:highlight>
                <a:latin typeface="+mj-ea"/>
                <a:ea typeface="+mj-ea"/>
              </a:rPr>
              <a:t>screen_no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en-US" altLang="ko-KR" sz="2800" b="1" dirty="0" err="1">
                <a:highlight>
                  <a:srgbClr val="FFFF00"/>
                </a:highlight>
                <a:latin typeface="+mj-ea"/>
                <a:ea typeface="+mj-ea"/>
              </a:rPr>
              <a:t>reservation_date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en-US" altLang="ko-KR" sz="2800" b="1" dirty="0" err="1">
                <a:highlight>
                  <a:srgbClr val="FFFF00"/>
                </a:highlight>
                <a:latin typeface="+mj-ea"/>
                <a:ea typeface="+mj-ea"/>
              </a:rPr>
              <a:t>reservation_time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en-US" altLang="ko-KR" sz="2800" b="1" dirty="0" err="1">
                <a:highlight>
                  <a:srgbClr val="FFFF00"/>
                </a:highlight>
                <a:latin typeface="+mj-ea"/>
                <a:ea typeface="+mj-ea"/>
              </a:rPr>
              <a:t>general_count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en-US" altLang="ko-KR" sz="2800" b="1" dirty="0" err="1">
                <a:highlight>
                  <a:srgbClr val="FFFF00"/>
                </a:highlight>
                <a:latin typeface="+mj-ea"/>
                <a:ea typeface="+mj-ea"/>
              </a:rPr>
              <a:t>teen_count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en-US" altLang="ko-KR" sz="2800" b="1" dirty="0" err="1">
                <a:highlight>
                  <a:srgbClr val="FFFF00"/>
                </a:highlight>
                <a:latin typeface="+mj-ea"/>
                <a:ea typeface="+mj-ea"/>
              </a:rPr>
              <a:t>senior_count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en-US" altLang="ko-KR" sz="2800" b="1" dirty="0" err="1">
                <a:highlight>
                  <a:srgbClr val="FFFF00"/>
                </a:highlight>
                <a:latin typeface="+mj-ea"/>
                <a:ea typeface="+mj-ea"/>
              </a:rPr>
              <a:t>priority_count</a:t>
            </a:r>
            <a:r>
              <a:rPr lang="en-US" altLang="ko-KR" sz="2800" b="1" dirty="0">
                <a:latin typeface="+mj-ea"/>
                <a:ea typeface="+mj-ea"/>
              </a:rPr>
              <a:t>, seat FROM </a:t>
            </a:r>
            <a:r>
              <a:rPr lang="en-US" altLang="ko-KR" sz="2800" b="1" dirty="0">
                <a:highlight>
                  <a:srgbClr val="00FF00"/>
                </a:highlight>
                <a:latin typeface="+mj-ea"/>
                <a:ea typeface="+mj-ea"/>
              </a:rPr>
              <a:t>reservations</a:t>
            </a:r>
            <a:r>
              <a:rPr lang="en-US" altLang="ko-KR" sz="2800" b="1" dirty="0">
                <a:latin typeface="+mj-ea"/>
                <a:ea typeface="+mj-ea"/>
              </a:rPr>
              <a:t> WHERE </a:t>
            </a:r>
            <a:r>
              <a:rPr lang="en-US" altLang="ko-KR" sz="2800" b="1" dirty="0" err="1">
                <a:latin typeface="+mj-ea"/>
                <a:ea typeface="+mj-ea"/>
              </a:rPr>
              <a:t>user_id</a:t>
            </a:r>
            <a:r>
              <a:rPr lang="en-US" altLang="ko-KR" sz="2800" b="1" dirty="0">
                <a:latin typeface="+mj-ea"/>
                <a:ea typeface="+mj-ea"/>
              </a:rPr>
              <a:t> = ?";</a:t>
            </a:r>
          </a:p>
          <a:p>
            <a:endParaRPr lang="en-US" altLang="ko-KR" sz="2800" b="1" dirty="0">
              <a:latin typeface="+mj-ea"/>
              <a:ea typeface="+mj-ea"/>
            </a:endParaRPr>
          </a:p>
          <a:p>
            <a:r>
              <a:rPr lang="en-US" altLang="ko-KR" sz="2800" b="1" dirty="0" err="1">
                <a:latin typeface="+mj-ea"/>
                <a:ea typeface="+mj-ea"/>
              </a:rPr>
              <a:t>reservationPstmt</a:t>
            </a:r>
            <a:r>
              <a:rPr lang="en-US" altLang="ko-KR" sz="2800" b="1" dirty="0">
                <a:latin typeface="+mj-ea"/>
                <a:ea typeface="+mj-ea"/>
              </a:rPr>
              <a:t> = </a:t>
            </a:r>
            <a:r>
              <a:rPr lang="en-US" altLang="ko-KR" sz="2800" b="1" dirty="0" err="1">
                <a:latin typeface="+mj-ea"/>
                <a:ea typeface="+mj-ea"/>
              </a:rPr>
              <a:t>conn.prepareStatement</a:t>
            </a:r>
            <a:r>
              <a:rPr lang="en-US" altLang="ko-KR" sz="2800" b="1" dirty="0">
                <a:latin typeface="+mj-ea"/>
                <a:ea typeface="+mj-ea"/>
              </a:rPr>
              <a:t>(</a:t>
            </a:r>
            <a:r>
              <a:rPr lang="en-US" altLang="ko-KR" sz="2800" b="1" dirty="0" err="1">
                <a:latin typeface="+mj-ea"/>
                <a:ea typeface="+mj-ea"/>
              </a:rPr>
              <a:t>reservationSql</a:t>
            </a:r>
            <a:r>
              <a:rPr lang="en-US" altLang="ko-KR" sz="2800" b="1" dirty="0">
                <a:latin typeface="+mj-ea"/>
                <a:ea typeface="+mj-ea"/>
              </a:rPr>
              <a:t>); </a:t>
            </a:r>
          </a:p>
          <a:p>
            <a:r>
              <a:rPr lang="en-US" altLang="ko-KR" sz="2800" b="1" dirty="0" err="1">
                <a:latin typeface="+mj-ea"/>
                <a:ea typeface="+mj-ea"/>
              </a:rPr>
              <a:t>reservationPstmt.setString</a:t>
            </a:r>
            <a:r>
              <a:rPr lang="en-US" altLang="ko-KR" sz="2800" b="1" dirty="0">
                <a:latin typeface="+mj-ea"/>
                <a:ea typeface="+mj-ea"/>
              </a:rPr>
              <a:t>(1, </a:t>
            </a:r>
            <a:r>
              <a:rPr lang="en-US" altLang="ko-KR" sz="2800" b="1" dirty="0" err="1">
                <a:latin typeface="+mj-ea"/>
                <a:ea typeface="+mj-ea"/>
              </a:rPr>
              <a:t>userId</a:t>
            </a:r>
            <a:r>
              <a:rPr lang="en-US" altLang="ko-KR" sz="2800" b="1" dirty="0">
                <a:latin typeface="+mj-ea"/>
                <a:ea typeface="+mj-ea"/>
              </a:rPr>
              <a:t>); </a:t>
            </a:r>
          </a:p>
          <a:p>
            <a:r>
              <a:rPr lang="en-US" altLang="ko-KR" sz="2800" b="1" dirty="0" err="1">
                <a:latin typeface="+mj-ea"/>
                <a:ea typeface="+mj-ea"/>
              </a:rPr>
              <a:t>reservationRs</a:t>
            </a:r>
            <a:r>
              <a:rPr lang="en-US" altLang="ko-KR" sz="2800" b="1" dirty="0">
                <a:latin typeface="+mj-ea"/>
                <a:ea typeface="+mj-ea"/>
              </a:rPr>
              <a:t> = </a:t>
            </a:r>
            <a:r>
              <a:rPr lang="en-US" altLang="ko-KR" sz="2800" b="1" dirty="0" err="1">
                <a:latin typeface="+mj-ea"/>
                <a:ea typeface="+mj-ea"/>
              </a:rPr>
              <a:t>reservationPstmt.executeQuery</a:t>
            </a:r>
            <a:r>
              <a:rPr lang="en-US" altLang="ko-KR" sz="2800" b="1" dirty="0">
                <a:latin typeface="+mj-ea"/>
                <a:ea typeface="+mj-ea"/>
              </a:rPr>
              <a:t>();</a:t>
            </a:r>
          </a:p>
          <a:p>
            <a:endParaRPr lang="en-US" altLang="ko-KR" sz="2800" b="1" dirty="0">
              <a:latin typeface="+mj-ea"/>
              <a:ea typeface="+mj-ea"/>
            </a:endParaRPr>
          </a:p>
          <a:p>
            <a:endParaRPr lang="en-US" altLang="ko-KR" sz="2800" b="1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//</a:t>
            </a:r>
            <a:r>
              <a:rPr lang="ko-KR" altLang="en-US" sz="2800" b="1" dirty="0">
                <a:latin typeface="+mj-ea"/>
                <a:ea typeface="+mj-ea"/>
              </a:rPr>
              <a:t>포인트 내역</a:t>
            </a:r>
            <a:endParaRPr lang="en-US" altLang="ko-KR" sz="2800" b="1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String </a:t>
            </a:r>
            <a:r>
              <a:rPr lang="en-US" altLang="ko-KR" sz="2800" b="1" dirty="0" err="1">
                <a:latin typeface="+mj-ea"/>
                <a:ea typeface="+mj-ea"/>
              </a:rPr>
              <a:t>pointSql</a:t>
            </a:r>
            <a:r>
              <a:rPr lang="en-US" altLang="ko-KR" sz="2800" b="1" dirty="0">
                <a:latin typeface="+mj-ea"/>
                <a:ea typeface="+mj-ea"/>
              </a:rPr>
              <a:t> = "SELECT 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SUM(points) AS </a:t>
            </a:r>
            <a:r>
              <a:rPr lang="en-US" altLang="ko-KR" sz="2800" b="1" dirty="0" err="1">
                <a:highlight>
                  <a:srgbClr val="FFFF00"/>
                </a:highlight>
                <a:latin typeface="+mj-ea"/>
                <a:ea typeface="+mj-ea"/>
              </a:rPr>
              <a:t>total_points</a:t>
            </a:r>
            <a:r>
              <a:rPr lang="en-US" altLang="ko-KR" sz="2800" b="1" dirty="0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en-US" altLang="ko-KR" sz="2800" b="1" dirty="0">
                <a:latin typeface="+mj-ea"/>
                <a:ea typeface="+mj-ea"/>
              </a:rPr>
              <a:t>FROM </a:t>
            </a:r>
            <a:r>
              <a:rPr lang="en-US" altLang="ko-KR" sz="2800" b="1" dirty="0">
                <a:highlight>
                  <a:srgbClr val="00FF00"/>
                </a:highlight>
                <a:latin typeface="+mj-ea"/>
                <a:ea typeface="+mj-ea"/>
              </a:rPr>
              <a:t>reservations</a:t>
            </a:r>
            <a:r>
              <a:rPr lang="en-US" altLang="ko-KR" sz="2800" b="1" dirty="0">
                <a:latin typeface="+mj-ea"/>
                <a:ea typeface="+mj-ea"/>
              </a:rPr>
              <a:t> WHERE </a:t>
            </a:r>
            <a:r>
              <a:rPr lang="en-US" altLang="ko-KR" sz="2800" b="1" dirty="0" err="1">
                <a:latin typeface="+mj-ea"/>
                <a:ea typeface="+mj-ea"/>
              </a:rPr>
              <a:t>user_id</a:t>
            </a:r>
            <a:r>
              <a:rPr lang="en-US" altLang="ko-KR" sz="2800" b="1" dirty="0">
                <a:latin typeface="+mj-ea"/>
                <a:ea typeface="+mj-ea"/>
              </a:rPr>
              <a:t> = ?"; </a:t>
            </a:r>
            <a:r>
              <a:rPr lang="en-US" altLang="ko-KR" sz="2800" b="1" dirty="0" err="1">
                <a:latin typeface="+mj-ea"/>
                <a:ea typeface="+mj-ea"/>
              </a:rPr>
              <a:t>pointPstmt</a:t>
            </a:r>
            <a:r>
              <a:rPr lang="en-US" altLang="ko-KR" sz="2800" b="1" dirty="0">
                <a:latin typeface="+mj-ea"/>
                <a:ea typeface="+mj-ea"/>
              </a:rPr>
              <a:t> = </a:t>
            </a:r>
            <a:r>
              <a:rPr lang="en-US" altLang="ko-KR" sz="2800" b="1" dirty="0" err="1">
                <a:latin typeface="+mj-ea"/>
                <a:ea typeface="+mj-ea"/>
              </a:rPr>
              <a:t>conn.prepareStatement</a:t>
            </a:r>
            <a:r>
              <a:rPr lang="en-US" altLang="ko-KR" sz="2800" b="1" dirty="0">
                <a:latin typeface="+mj-ea"/>
                <a:ea typeface="+mj-ea"/>
              </a:rPr>
              <a:t>(</a:t>
            </a:r>
            <a:r>
              <a:rPr lang="en-US" altLang="ko-KR" sz="2800" b="1" dirty="0" err="1">
                <a:latin typeface="+mj-ea"/>
                <a:ea typeface="+mj-ea"/>
              </a:rPr>
              <a:t>pointSql</a:t>
            </a:r>
            <a:r>
              <a:rPr lang="en-US" altLang="ko-KR" sz="2800" b="1" dirty="0">
                <a:latin typeface="+mj-ea"/>
                <a:ea typeface="+mj-ea"/>
              </a:rPr>
              <a:t>); </a:t>
            </a:r>
            <a:r>
              <a:rPr lang="en-US" altLang="ko-KR" sz="2800" b="1" dirty="0" err="1">
                <a:latin typeface="+mj-ea"/>
                <a:ea typeface="+mj-ea"/>
              </a:rPr>
              <a:t>pointPstmt.setString</a:t>
            </a:r>
            <a:r>
              <a:rPr lang="en-US" altLang="ko-KR" sz="2800" b="1" dirty="0">
                <a:latin typeface="+mj-ea"/>
                <a:ea typeface="+mj-ea"/>
              </a:rPr>
              <a:t>(1, </a:t>
            </a:r>
            <a:r>
              <a:rPr lang="en-US" altLang="ko-KR" sz="2800" b="1" dirty="0" err="1">
                <a:latin typeface="+mj-ea"/>
                <a:ea typeface="+mj-ea"/>
              </a:rPr>
              <a:t>userId</a:t>
            </a:r>
            <a:r>
              <a:rPr lang="en-US" altLang="ko-KR" sz="2800" b="1" dirty="0">
                <a:latin typeface="+mj-ea"/>
                <a:ea typeface="+mj-ea"/>
              </a:rPr>
              <a:t>); </a:t>
            </a:r>
            <a:r>
              <a:rPr lang="en-US" altLang="ko-KR" sz="2800" b="1" dirty="0" err="1">
                <a:latin typeface="+mj-ea"/>
                <a:ea typeface="+mj-ea"/>
              </a:rPr>
              <a:t>pointRs</a:t>
            </a:r>
            <a:r>
              <a:rPr lang="en-US" altLang="ko-KR" sz="2800" b="1" dirty="0">
                <a:latin typeface="+mj-ea"/>
                <a:ea typeface="+mj-ea"/>
              </a:rPr>
              <a:t> = </a:t>
            </a:r>
            <a:r>
              <a:rPr lang="en-US" altLang="ko-KR" sz="2800" b="1" dirty="0" err="1">
                <a:latin typeface="+mj-ea"/>
                <a:ea typeface="+mj-ea"/>
              </a:rPr>
              <a:t>pointPstmt.executeQuery</a:t>
            </a:r>
            <a:r>
              <a:rPr lang="en-US" altLang="ko-KR" sz="2800" b="1" dirty="0">
                <a:latin typeface="+mj-ea"/>
                <a:ea typeface="+mj-ea"/>
              </a:rPr>
              <a:t>(); </a:t>
            </a:r>
          </a:p>
          <a:p>
            <a:r>
              <a:rPr lang="en-US" altLang="ko-KR" sz="2800" b="1" dirty="0">
                <a:latin typeface="+mj-ea"/>
                <a:ea typeface="+mj-ea"/>
              </a:rPr>
              <a:t>if (</a:t>
            </a:r>
            <a:r>
              <a:rPr lang="en-US" altLang="ko-KR" sz="2800" b="1" dirty="0" err="1">
                <a:latin typeface="+mj-ea"/>
                <a:ea typeface="+mj-ea"/>
              </a:rPr>
              <a:t>pointRs.next</a:t>
            </a:r>
            <a:r>
              <a:rPr lang="en-US" altLang="ko-KR" sz="2800" b="1" dirty="0">
                <a:latin typeface="+mj-ea"/>
                <a:ea typeface="+mj-ea"/>
              </a:rPr>
              <a:t>()) { </a:t>
            </a:r>
          </a:p>
          <a:p>
            <a:r>
              <a:rPr lang="en-US" altLang="ko-KR" sz="2800" b="1" dirty="0">
                <a:latin typeface="+mj-ea"/>
                <a:ea typeface="+mj-ea"/>
              </a:rPr>
              <a:t>	point = </a:t>
            </a:r>
            <a:r>
              <a:rPr lang="en-US" altLang="ko-KR" sz="2800" b="1" dirty="0" err="1">
                <a:latin typeface="+mj-ea"/>
                <a:ea typeface="+mj-ea"/>
              </a:rPr>
              <a:t>pointRs.getString</a:t>
            </a:r>
            <a:r>
              <a:rPr lang="en-US" altLang="ko-KR" sz="2800" b="1" dirty="0">
                <a:latin typeface="+mj-ea"/>
                <a:ea typeface="+mj-ea"/>
              </a:rPr>
              <a:t>("</a:t>
            </a:r>
            <a:r>
              <a:rPr lang="en-US" altLang="ko-KR" sz="2800" b="1" dirty="0" err="1">
                <a:latin typeface="+mj-ea"/>
                <a:ea typeface="+mj-ea"/>
              </a:rPr>
              <a:t>total_points</a:t>
            </a:r>
            <a:r>
              <a:rPr lang="en-US" altLang="ko-KR" sz="2800" b="1" dirty="0">
                <a:latin typeface="+mj-ea"/>
                <a:ea typeface="+mj-ea"/>
              </a:rPr>
              <a:t>"); // SQL </a:t>
            </a:r>
            <a:r>
              <a:rPr lang="ko-KR" altLang="en-US" sz="2800" b="1" dirty="0">
                <a:latin typeface="+mj-ea"/>
                <a:ea typeface="+mj-ea"/>
              </a:rPr>
              <a:t>결과 가져오기</a:t>
            </a:r>
            <a:endParaRPr lang="en-US" altLang="ko-KR" sz="2800" b="1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	if (point == null) {</a:t>
            </a:r>
          </a:p>
          <a:p>
            <a:r>
              <a:rPr lang="en-US" altLang="ko-KR" sz="2800" b="1" dirty="0">
                <a:latin typeface="+mj-ea"/>
                <a:ea typeface="+mj-ea"/>
              </a:rPr>
              <a:t>		point = "0"; // </a:t>
            </a:r>
            <a:r>
              <a:rPr lang="ko-KR" altLang="en-US" sz="2800" b="1" dirty="0">
                <a:latin typeface="+mj-ea"/>
                <a:ea typeface="+mj-ea"/>
              </a:rPr>
              <a:t>결과가 </a:t>
            </a:r>
            <a:r>
              <a:rPr lang="en-US" altLang="ko-KR" sz="2800" b="1" dirty="0">
                <a:latin typeface="+mj-ea"/>
                <a:ea typeface="+mj-ea"/>
              </a:rPr>
              <a:t>NULL</a:t>
            </a:r>
            <a:r>
              <a:rPr lang="ko-KR" altLang="en-US" sz="2800" b="1" dirty="0">
                <a:latin typeface="+mj-ea"/>
                <a:ea typeface="+mj-ea"/>
              </a:rPr>
              <a:t>인 경우 기본값 설정 </a:t>
            </a:r>
            <a:endParaRPr lang="en-US" altLang="ko-KR" sz="2800" b="1" dirty="0">
              <a:latin typeface="+mj-ea"/>
              <a:ea typeface="+mj-ea"/>
            </a:endParaRPr>
          </a:p>
          <a:p>
            <a:r>
              <a:rPr lang="en-US" altLang="ko-KR" sz="2800" b="1" dirty="0">
                <a:latin typeface="+mj-ea"/>
                <a:ea typeface="+mj-ea"/>
              </a:rPr>
              <a:t>	}</a:t>
            </a:r>
          </a:p>
          <a:p>
            <a:r>
              <a:rPr lang="en-US" altLang="ko-KR" sz="2800" b="1" dirty="0">
                <a:latin typeface="+mj-ea"/>
                <a:ea typeface="+mj-ea"/>
              </a:rPr>
              <a:t>}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2546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779AA-9AAE-110A-D685-AD1843F97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F47C6B-BB7B-979F-76C9-E5D5FDEA7E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1960D6-B714-0A64-E436-2126A7491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3D9340-6C8B-9938-3936-07C847B1D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9FB705FD-C80B-5DB3-A845-A61BB955B2B8}"/>
              </a:ext>
            </a:extLst>
          </p:cNvPr>
          <p:cNvSpPr txBox="1"/>
          <p:nvPr/>
        </p:nvSpPr>
        <p:spPr>
          <a:xfrm>
            <a:off x="13487400" y="5575300"/>
            <a:ext cx="42672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endParaRPr lang="en-US" sz="2000" b="0" i="0" u="none" strike="noStrike" spc="-200" dirty="0">
              <a:solidFill>
                <a:srgbClr val="000000">
                  <a:alpha val="47843"/>
                </a:srgbClr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196FED70-978E-435C-18F4-ED43F50BD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663439"/>
              </p:ext>
            </p:extLst>
          </p:nvPr>
        </p:nvGraphicFramePr>
        <p:xfrm>
          <a:off x="1295400" y="1965564"/>
          <a:ext cx="15849600" cy="7859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7">
            <a:extLst>
              <a:ext uri="{FF2B5EF4-FFF2-40B4-BE49-F238E27FC236}">
                <a16:creationId xmlns:a16="http://schemas.microsoft.com/office/drawing/2014/main" id="{BB24084D-0C2B-04E6-EC12-3033D1B72FE8}"/>
              </a:ext>
            </a:extLst>
          </p:cNvPr>
          <p:cNvSpPr txBox="1"/>
          <p:nvPr/>
        </p:nvSpPr>
        <p:spPr>
          <a:xfrm>
            <a:off x="429900" y="520065"/>
            <a:ext cx="115334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</a:rPr>
              <a:t>5. </a:t>
            </a:r>
            <a:r>
              <a:rPr 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</a:rPr>
              <a:t>완성도 및 개선사항 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478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3E54-2420-A36C-F6F4-36AAD505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>
            <a:extLst>
              <a:ext uri="{FF2B5EF4-FFF2-40B4-BE49-F238E27FC236}">
                <a16:creationId xmlns:a16="http://schemas.microsoft.com/office/drawing/2014/main" id="{2F56EB7E-9F6C-6317-9D14-084E579DB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63016"/>
            <a:ext cx="60833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6D76420-E6ED-3998-E024-5F3D1C0AA0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2596E01-2D53-DC61-9019-A8191078C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062845-59EB-A730-DD8D-B8F54196E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4E2F26C-0762-80BB-1CB3-41A79B70B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800" y="1308100"/>
            <a:ext cx="2082800" cy="1955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F8B6F31-A306-DE16-4D6F-6E3B281A0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649" y="763016"/>
            <a:ext cx="60833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30A7A26-F375-4575-FEA0-E99DD6AF2B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1574800"/>
            <a:ext cx="6083300" cy="3340100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9304BB8-3068-1626-F1F4-F5A522C489C4}"/>
              </a:ext>
            </a:extLst>
          </p:cNvPr>
          <p:cNvSpPr txBox="1"/>
          <p:nvPr/>
        </p:nvSpPr>
        <p:spPr>
          <a:xfrm>
            <a:off x="7366000" y="928116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 취소</a:t>
            </a:r>
            <a:endParaRPr lang="ko-KR" sz="2800" b="0" i="0" u="none" strike="noStrike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653C4CB-A298-5E66-DFA4-6F5C7E92365A}"/>
              </a:ext>
            </a:extLst>
          </p:cNvPr>
          <p:cNvSpPr txBox="1"/>
          <p:nvPr/>
        </p:nvSpPr>
        <p:spPr>
          <a:xfrm>
            <a:off x="842899" y="2409317"/>
            <a:ext cx="5702300" cy="14966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en-US" altLang="ko-KR" sz="28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en-US" altLang="ko-KR" sz="28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예매하기에</a:t>
            </a:r>
            <a:endParaRPr lang="en-US" altLang="ko-KR" sz="28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99600"/>
              </a:lnSpc>
            </a:pPr>
            <a:endParaRPr lang="en-US" sz="280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en-US" sz="28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ID</a:t>
            </a:r>
            <a:r>
              <a:rPr lang="ko-KR" altLang="en-US" sz="28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당 영화를 </a:t>
            </a:r>
            <a:r>
              <a:rPr lang="ko-KR" altLang="en-US" sz="2800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하나만 예매하는 문제점</a:t>
            </a:r>
            <a:endParaRPr lang="en-US" sz="28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8052911-A583-EAAB-170F-873D4D42FD80}"/>
              </a:ext>
            </a:extLst>
          </p:cNvPr>
          <p:cNvSpPr txBox="1"/>
          <p:nvPr/>
        </p:nvSpPr>
        <p:spPr>
          <a:xfrm>
            <a:off x="14630400" y="4229100"/>
            <a:ext cx="3124200" cy="965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개선사항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712F6DF8-FD2F-3659-F3F7-56D3BF9D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346700"/>
            <a:ext cx="60833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9DC114B-3834-949B-BC64-7E855066D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6096000"/>
            <a:ext cx="6083300" cy="3340100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FECB746A-8B0E-4491-5DA1-46789D9C225D}"/>
              </a:ext>
            </a:extLst>
          </p:cNvPr>
          <p:cNvSpPr txBox="1"/>
          <p:nvPr/>
        </p:nvSpPr>
        <p:spPr>
          <a:xfrm>
            <a:off x="9906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상세보기 및 영화추천 </a:t>
            </a:r>
            <a:r>
              <a:rPr lang="en-US" alt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ko-KR" sz="2800" b="0" i="0" u="none" strike="noStrike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2FF10AB-2A19-ED8B-FCA8-E764152694DF}"/>
              </a:ext>
            </a:extLst>
          </p:cNvPr>
          <p:cNvSpPr txBox="1"/>
          <p:nvPr/>
        </p:nvSpPr>
        <p:spPr>
          <a:xfrm>
            <a:off x="1033399" y="6889750"/>
            <a:ext cx="5321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32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를 사용하지 않고 </a:t>
            </a:r>
            <a:endParaRPr lang="en-US" altLang="ko-KR" sz="32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99600"/>
              </a:lnSpc>
            </a:pPr>
            <a:endParaRPr lang="en-US" sz="32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200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수작업한 문제점</a:t>
            </a:r>
            <a:r>
              <a:rPr lang="en-US" altLang="ko-KR" sz="3200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en-US" sz="32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6E98F38C-DE2C-193C-DE35-DE3A2F656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587500"/>
            <a:ext cx="6083300" cy="3340100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8334F826-D2F0-7B9C-578C-011D079B0911}"/>
              </a:ext>
            </a:extLst>
          </p:cNvPr>
          <p:cNvSpPr txBox="1"/>
          <p:nvPr/>
        </p:nvSpPr>
        <p:spPr>
          <a:xfrm>
            <a:off x="951103" y="911225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 </a:t>
            </a:r>
            <a:r>
              <a:rPr lang="ko-KR" alt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제한</a:t>
            </a:r>
            <a:endParaRPr lang="ko-KR" sz="2800" b="0" i="0" u="none" strike="noStrike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151A4EC-A3B7-B150-BF44-2B2F0968FFE1}"/>
              </a:ext>
            </a:extLst>
          </p:cNvPr>
          <p:cNvSpPr txBox="1"/>
          <p:nvPr/>
        </p:nvSpPr>
        <p:spPr>
          <a:xfrm>
            <a:off x="7467600" y="2369312"/>
            <a:ext cx="5321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예매는 할 수 있지만</a:t>
            </a:r>
            <a:endParaRPr lang="en-US" altLang="ko-KR" sz="28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99600"/>
              </a:lnSpc>
            </a:pPr>
            <a:endParaRPr lang="en-US" sz="28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800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예매를 취소할 수는 없는 문제점</a:t>
            </a:r>
            <a:endParaRPr lang="en-US" sz="28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D33104E3-F1FC-F55F-E0AB-38DB56BF6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5359400"/>
            <a:ext cx="60833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8A42FFC8-0915-F2E9-FCE1-3F4E1D2C7D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6108700"/>
            <a:ext cx="6083300" cy="3340100"/>
          </a:xfrm>
          <a:prstGeom prst="rect">
            <a:avLst/>
          </a:prstGeom>
          <a:effectLst>
            <a:outerShdw blurRad="97480" dist="128637" dir="5400000">
              <a:srgbClr val="CDD9ED">
                <a:alpha val="41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3EF54806-AB02-5027-A052-8CE43A86F2BB}"/>
              </a:ext>
            </a:extLst>
          </p:cNvPr>
          <p:cNvSpPr txBox="1"/>
          <p:nvPr/>
        </p:nvSpPr>
        <p:spPr>
          <a:xfrm>
            <a:off x="74930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800" b="0" i="0" u="none" strike="noStrike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4E89BAA-6660-28A7-5AFF-4DD05CF8EC9F}"/>
              </a:ext>
            </a:extLst>
          </p:cNvPr>
          <p:cNvSpPr txBox="1"/>
          <p:nvPr/>
        </p:nvSpPr>
        <p:spPr>
          <a:xfrm>
            <a:off x="7505700" y="6832600"/>
            <a:ext cx="53213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 예매된 좌석을 중복으로 </a:t>
            </a:r>
            <a:endParaRPr lang="en-US" altLang="ko-KR" sz="32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20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예매할 수 있는 문제점</a:t>
            </a:r>
            <a:r>
              <a:rPr lang="en-US" altLang="ko-KR" sz="32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32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FFA3D18E-55D9-CC43-ED05-69A5EBFEC658}"/>
              </a:ext>
            </a:extLst>
          </p:cNvPr>
          <p:cNvSpPr txBox="1"/>
          <p:nvPr/>
        </p:nvSpPr>
        <p:spPr>
          <a:xfrm>
            <a:off x="7366000" y="5467096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예매좌석 유효성 검사</a:t>
            </a:r>
            <a:endParaRPr lang="ko-KR" sz="2800" b="0" i="0" u="none" strike="noStrike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818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825500" y="5130800"/>
            <a:ext cx="9004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1054100"/>
            <a:ext cx="1993900" cy="2019300"/>
          </a:xfrm>
          <a:prstGeom prst="rect">
            <a:avLst/>
          </a:prstGeom>
          <a:effectLst>
            <a:outerShdw blurRad="39714" dist="122887" dir="5400000">
              <a:srgbClr val="344096">
                <a:alpha val="16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558800" y="3733800"/>
            <a:ext cx="4368800" cy="1981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</a:t>
            </a:r>
            <a:r>
              <a:rPr 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</a:rPr>
              <a:t> </a:t>
            </a:r>
            <a:r>
              <a:rPr 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  <a:r>
              <a:rPr 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</a:rPr>
              <a:t> </a:t>
            </a:r>
            <a:r>
              <a:rPr 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300" y="787400"/>
            <a:ext cx="11963400" cy="2019300"/>
          </a:xfrm>
          <a:prstGeom prst="rect">
            <a:avLst/>
          </a:prstGeom>
          <a:effectLst>
            <a:outerShdw blurRad="35473" dist="77599" dir="5400000">
              <a:srgbClr val="CDD9ED">
                <a:alpha val="41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4200" y="16256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 rot="-10800000">
            <a:off x="6489700" y="1676400"/>
            <a:ext cx="109601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67400" y="1892300"/>
            <a:ext cx="104394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98500" marR="0" indent="-137160" fontAlgn="base" latinLnBrk="1">
              <a:lnSpc>
                <a:spcPct val="160000"/>
              </a:lnSpc>
            </a:pPr>
            <a:r>
              <a:rPr lang="ko-KR" altLang="en-US" sz="2500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예매 이력</a:t>
            </a:r>
            <a:r>
              <a:rPr lang="en-US" altLang="ko-KR" sz="2500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 평점</a:t>
            </a:r>
            <a:r>
              <a:rPr lang="en-US" altLang="ko-KR" sz="2500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선호 장르를 기반으로 데이터를 학습</a:t>
            </a:r>
            <a:endParaRPr lang="ko-KR" altLang="en-US" sz="2500" kern="0" spc="0" dirty="0">
              <a:effectLst/>
              <a:latin typeface="맑은 고딕" panose="020B0503020000020004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489700" y="1054100"/>
            <a:ext cx="1102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영화 추천 알고리즘</a:t>
            </a:r>
            <a:endParaRPr lang="ko-KR" sz="4000" b="1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825" y="2987467"/>
            <a:ext cx="11963400" cy="2019300"/>
          </a:xfrm>
          <a:prstGeom prst="rect">
            <a:avLst/>
          </a:prstGeom>
          <a:effectLst>
            <a:outerShdw blurRad="35473" dist="77599" dir="5400000">
              <a:srgbClr val="CDD9ED">
                <a:alpha val="41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3860800"/>
            <a:ext cx="3302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 rot="-10800000">
            <a:off x="6489700" y="3924300"/>
            <a:ext cx="109601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821437" y="4025693"/>
            <a:ext cx="110109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98500" marR="0" indent="-137160" algn="just" fontAlgn="base" latinLnBrk="1">
              <a:lnSpc>
                <a:spcPct val="160000"/>
              </a:lnSpc>
            </a:pPr>
            <a:r>
              <a:rPr lang="ko-KR" altLang="en-US" sz="2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 관람 이후</a:t>
            </a:r>
            <a:r>
              <a:rPr lang="en-US" altLang="ko-KR" sz="2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관련된 콘텐츠를 </a:t>
            </a:r>
            <a:r>
              <a:rPr lang="en-US" altLang="ko-KR" sz="2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OTT </a:t>
            </a:r>
            <a:r>
              <a:rPr lang="ko-KR" altLang="en-US" sz="2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플랫폼에서 추천</a:t>
            </a:r>
            <a:endParaRPr lang="ko-KR" altLang="en-US" sz="25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89700" y="3289300"/>
            <a:ext cx="1102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OTT </a:t>
            </a:r>
            <a:r>
              <a:rPr lang="ko-KR" altLang="en-US" sz="4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서비스와의 연계</a:t>
            </a:r>
            <a:endParaRPr lang="ko-KR" sz="4000" b="1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073" y="5276850"/>
            <a:ext cx="11963400" cy="2019300"/>
          </a:xfrm>
          <a:prstGeom prst="rect">
            <a:avLst/>
          </a:prstGeom>
          <a:effectLst>
            <a:outerShdw blurRad="35473" dist="77599" dir="5400000">
              <a:srgbClr val="CDD9ED">
                <a:alpha val="41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4200" y="6108700"/>
            <a:ext cx="3302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 rot="-10800000">
            <a:off x="6489700" y="6159500"/>
            <a:ext cx="109601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994400" y="6350001"/>
            <a:ext cx="10807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22910" marR="0" indent="0" algn="just" fontAlgn="base" latinLnBrk="1">
              <a:lnSpc>
                <a:spcPct val="160000"/>
              </a:lnSpc>
            </a:pPr>
            <a:r>
              <a:rPr lang="ko-KR" altLang="en-US" sz="2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공연</a:t>
            </a:r>
            <a:r>
              <a:rPr lang="en-US" altLang="ko-KR" sz="2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연극</a:t>
            </a:r>
            <a:r>
              <a:rPr lang="en-US" altLang="ko-KR" sz="2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콘서트 등의 티켓 예매 서비스로 확장</a:t>
            </a:r>
            <a:endParaRPr lang="ko-KR" altLang="en-US" sz="25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489700" y="5537200"/>
            <a:ext cx="11887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산업과 연계하여 다양한 문화 콘텐츠 플랫폼으로 확장</a:t>
            </a:r>
            <a:endParaRPr lang="ko-KR" sz="3500" b="1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44E6B-C338-7B39-A85B-6D728D4D6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654964-89E7-C157-E96D-46CE9A3078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3146A47-84B7-3BAF-0759-F19C41EC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0221FFF-D506-32E8-5314-9772D6DC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7F0E0148-A1FD-4ED8-AE31-C76198300F9A}"/>
              </a:ext>
            </a:extLst>
          </p:cNvPr>
          <p:cNvSpPr txBox="1"/>
          <p:nvPr/>
        </p:nvSpPr>
        <p:spPr>
          <a:xfrm>
            <a:off x="990600" y="9525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CF8A076F-ADF8-2E0B-4CC6-090011C3D10E}"/>
              </a:ext>
            </a:extLst>
          </p:cNvPr>
          <p:cNvSpPr txBox="1"/>
          <p:nvPr/>
        </p:nvSpPr>
        <p:spPr>
          <a:xfrm>
            <a:off x="429900" y="520065"/>
            <a:ext cx="9074148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6000" b="1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6000" b="1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스택 및 협업 과정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, 스크린샷, 그래픽, 폰트이(가) 표시된 사진">
            <a:extLst>
              <a:ext uri="{FF2B5EF4-FFF2-40B4-BE49-F238E27FC236}">
                <a16:creationId xmlns:a16="http://schemas.microsoft.com/office/drawing/2014/main" id="{868CDAAE-17EE-083B-459A-CB632BAE5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1" y="6067807"/>
            <a:ext cx="7912456" cy="3643775"/>
          </a:xfrm>
          <a:prstGeom prst="rect">
            <a:avLst/>
          </a:prstGeom>
        </p:spPr>
      </p:pic>
      <p:pic>
        <p:nvPicPr>
          <p:cNvPr id="1026" name="Picture 2" descr="MySQL] DBMS와 MySQL 소개">
            <a:extLst>
              <a:ext uri="{FF2B5EF4-FFF2-40B4-BE49-F238E27FC236}">
                <a16:creationId xmlns:a16="http://schemas.microsoft.com/office/drawing/2014/main" id="{83F8EF9A-2043-D844-B28D-0824B9993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t="17344" r="9942" b="18650"/>
          <a:stretch/>
        </p:blipFill>
        <p:spPr bwMode="auto">
          <a:xfrm>
            <a:off x="4748849" y="3467100"/>
            <a:ext cx="3592795" cy="193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HTML - 위키백과, 우리 모두의 백과사전">
            <a:extLst>
              <a:ext uri="{FF2B5EF4-FFF2-40B4-BE49-F238E27FC236}">
                <a16:creationId xmlns:a16="http://schemas.microsoft.com/office/drawing/2014/main" id="{A8489D94-AB17-C214-6CB3-3E72126F8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0FA74C1-1939-8AF2-A32B-40CA49AA2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0" r="12517"/>
          <a:stretch/>
        </p:blipFill>
        <p:spPr bwMode="auto">
          <a:xfrm>
            <a:off x="274432" y="2748096"/>
            <a:ext cx="1829850" cy="254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SP] JSP (JavaServer Pages ) 란 무엇인가?">
            <a:extLst>
              <a:ext uri="{FF2B5EF4-FFF2-40B4-BE49-F238E27FC236}">
                <a16:creationId xmlns:a16="http://schemas.microsoft.com/office/drawing/2014/main" id="{8DA4C26B-A74D-8D9C-140D-1B6A6CA21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190" y="2748096"/>
            <a:ext cx="2661659" cy="254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💻Github Desktop으로 협업하기">
            <a:extLst>
              <a:ext uri="{FF2B5EF4-FFF2-40B4-BE49-F238E27FC236}">
                <a16:creationId xmlns:a16="http://schemas.microsoft.com/office/drawing/2014/main" id="{E5777F90-B279-DA84-3176-770D8F2A3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8" b="18283"/>
          <a:stretch/>
        </p:blipFill>
        <p:spPr bwMode="auto">
          <a:xfrm>
            <a:off x="9504048" y="2590800"/>
            <a:ext cx="7826791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F1F860-1983-2F9B-18D1-1CFB314F4AD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869" r="20166"/>
          <a:stretch/>
        </p:blipFill>
        <p:spPr>
          <a:xfrm>
            <a:off x="9504048" y="5572215"/>
            <a:ext cx="603392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1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5400000">
            <a:off x="5054600" y="5130800"/>
            <a:ext cx="8191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333500" y="5143500"/>
            <a:ext cx="15621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7800" y="2527300"/>
            <a:ext cx="5245100" cy="5232400"/>
          </a:xfrm>
          <a:prstGeom prst="rect">
            <a:avLst/>
          </a:prstGeom>
          <a:effectLst>
            <a:outerShdw blurRad="239160" dist="201490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100" y="2768600"/>
            <a:ext cx="4762500" cy="476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6400" y="2032000"/>
            <a:ext cx="2260600" cy="201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350" y="711200"/>
            <a:ext cx="1346200" cy="134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52679" y="5510213"/>
            <a:ext cx="1346200" cy="134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500" y="5295900"/>
            <a:ext cx="1295400" cy="129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51342" y="803192"/>
            <a:ext cx="1295400" cy="129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33500" y="2197100"/>
            <a:ext cx="5118100" cy="774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en-US" sz="6000" b="1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3500" y="7835900"/>
            <a:ext cx="6210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결제내역을 </a:t>
            </a:r>
            <a:r>
              <a:rPr lang="en-US" altLang="ko-KR" sz="4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4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endParaRPr lang="en-US" altLang="ko-KR" sz="40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33500" y="7112000"/>
            <a:ext cx="51181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 결제</a:t>
            </a:r>
            <a:endParaRPr lang="en-US" sz="6000" b="1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836400" y="3213100"/>
            <a:ext cx="510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en-US" altLang="ko-KR" sz="4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예매페이지</a:t>
            </a:r>
            <a:r>
              <a:rPr lang="en-US" altLang="ko-KR" sz="4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상세보기</a:t>
            </a:r>
            <a:endParaRPr lang="en-US" altLang="ko-KR" sz="40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290300" y="1778000"/>
            <a:ext cx="5651500" cy="1193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6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세션 여부</a:t>
            </a:r>
            <a:endParaRPr lang="en-US" sz="6000" b="1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36400" y="7835900"/>
            <a:ext cx="510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r"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상세보기 페이지 </a:t>
            </a:r>
            <a:endParaRPr lang="en-US" altLang="ko-KR" sz="400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 및 삭제</a:t>
            </a:r>
            <a:endParaRPr lang="en-US" altLang="ko-KR" sz="40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23700" y="6705600"/>
            <a:ext cx="51181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altLang="en-US" sz="6000" b="1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ko-KR" altLang="en-US" sz="6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sz="6000" b="1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4" name="Picture 18" descr="JSP] JSP (JavaServer Pages ) 란 무엇인가?">
            <a:extLst>
              <a:ext uri="{FF2B5EF4-FFF2-40B4-BE49-F238E27FC236}">
                <a16:creationId xmlns:a16="http://schemas.microsoft.com/office/drawing/2014/main" id="{CFDDB7B7-7EF7-CB53-8866-3E16B513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637" y="4048837"/>
            <a:ext cx="2661659" cy="254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6"/>
          <p:cNvSpPr txBox="1"/>
          <p:nvPr/>
        </p:nvSpPr>
        <p:spPr>
          <a:xfrm>
            <a:off x="1333500" y="3213100"/>
            <a:ext cx="510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정보</a:t>
            </a:r>
            <a:r>
              <a:rPr lang="en-US" altLang="ko-KR" sz="4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결제내역 불러오기</a:t>
            </a:r>
            <a:endParaRPr lang="en-US" altLang="ko-KR" sz="40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E30B1-A10A-7E5C-33F6-4ABD12E6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7736DB-B9E5-2512-3A65-4C95D9701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A371998-6D6B-EC89-DA55-0DEFE8F0EF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4839C3-51B6-8B68-E85F-CAEDA56A3AA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5054600" y="5130800"/>
            <a:ext cx="81915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8F80781-C847-D206-AB81-205889B4DA0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333500" y="5143500"/>
            <a:ext cx="15621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2D6FBE-041F-196F-D2C7-7943C5B13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199A6C3-5407-5D70-C241-42A60704D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BD9343-D238-8460-94DB-A73DA20A3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800" y="2527300"/>
            <a:ext cx="5245100" cy="5232400"/>
          </a:xfrm>
          <a:prstGeom prst="rect">
            <a:avLst/>
          </a:prstGeom>
          <a:effectLst>
            <a:outerShdw blurRad="239160" dist="201490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8C633B0-2A88-2CDE-B5F3-8B55B6E2E8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9100" y="2768600"/>
            <a:ext cx="4762500" cy="4762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F679864-F0B7-9137-19D3-6489D8739A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400" y="2032000"/>
            <a:ext cx="2260600" cy="2019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6CA5A3A-3160-6A4C-133E-1BFB2ECE54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9350" y="711200"/>
            <a:ext cx="1346200" cy="1346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493D28A-C560-5FE8-D773-BBFEF71433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4671" y="5505994"/>
            <a:ext cx="1346200" cy="1346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2546D09-7B49-AFFE-38AF-B7E7D2326A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51342" y="803192"/>
            <a:ext cx="1295400" cy="1295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C7FCD49-F5F2-7242-0CDF-4F64D2C1FCC7}"/>
              </a:ext>
            </a:extLst>
          </p:cNvPr>
          <p:cNvSpPr txBox="1"/>
          <p:nvPr/>
        </p:nvSpPr>
        <p:spPr>
          <a:xfrm>
            <a:off x="1333500" y="3213100"/>
            <a:ext cx="510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정보 데이터</a:t>
            </a:r>
            <a:endParaRPr lang="en-US" altLang="ko-KR" sz="40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DDECA94-F247-3C80-CF19-1A71097D40CA}"/>
              </a:ext>
            </a:extLst>
          </p:cNvPr>
          <p:cNvSpPr txBox="1"/>
          <p:nvPr/>
        </p:nvSpPr>
        <p:spPr>
          <a:xfrm>
            <a:off x="1333500" y="2489200"/>
            <a:ext cx="51181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</a:t>
            </a:r>
            <a:r>
              <a:rPr lang="en-US" altLang="ko-KR" sz="6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DB</a:t>
            </a:r>
            <a:endParaRPr lang="en-US" sz="6000" b="1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A7C3CD3-D0ED-DC71-F843-AF48B02172BF}"/>
              </a:ext>
            </a:extLst>
          </p:cNvPr>
          <p:cNvSpPr txBox="1"/>
          <p:nvPr/>
        </p:nvSpPr>
        <p:spPr>
          <a:xfrm>
            <a:off x="1144671" y="7848600"/>
            <a:ext cx="510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리뷰작성 데이터</a:t>
            </a:r>
            <a:endParaRPr lang="en-US" altLang="ko-KR" sz="40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DFB58C2-9C94-C1FF-A9AC-47027009B33E}"/>
              </a:ext>
            </a:extLst>
          </p:cNvPr>
          <p:cNvSpPr txBox="1"/>
          <p:nvPr/>
        </p:nvSpPr>
        <p:spPr>
          <a:xfrm>
            <a:off x="11836400" y="3213100"/>
            <a:ext cx="510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r"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결제내역 데이터</a:t>
            </a:r>
            <a:endParaRPr lang="en-US" altLang="ko-KR" sz="40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CA52049-0430-C586-D3A9-4EF2A491927C}"/>
              </a:ext>
            </a:extLst>
          </p:cNvPr>
          <p:cNvSpPr txBox="1"/>
          <p:nvPr/>
        </p:nvSpPr>
        <p:spPr>
          <a:xfrm>
            <a:off x="12703175" y="1778000"/>
            <a:ext cx="4461042" cy="1193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altLang="en-US" sz="6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결제내역 </a:t>
            </a:r>
            <a:r>
              <a:rPr lang="en-US" altLang="ko-KR" sz="6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en-US" sz="6000" b="1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9A5DED2-1AF7-00F3-BA26-35B61FEF4557}"/>
              </a:ext>
            </a:extLst>
          </p:cNvPr>
          <p:cNvSpPr txBox="1"/>
          <p:nvPr/>
        </p:nvSpPr>
        <p:spPr>
          <a:xfrm>
            <a:off x="479425" y="6807200"/>
            <a:ext cx="51181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altLang="en-US" sz="6000" b="1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ko-KR" altLang="en-US" sz="6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</a:t>
            </a:r>
            <a:r>
              <a:rPr lang="en-US" altLang="ko-KR" sz="6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en-US" sz="6000" b="1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5" name="Picture 2" descr="MySQL] DBMS와 MySQL 소개">
            <a:extLst>
              <a:ext uri="{FF2B5EF4-FFF2-40B4-BE49-F238E27FC236}">
                <a16:creationId xmlns:a16="http://schemas.microsoft.com/office/drawing/2014/main" id="{F9938B08-8799-1E79-EAC7-29888E22C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t="17344" r="9942" b="18650"/>
          <a:stretch/>
        </p:blipFill>
        <p:spPr bwMode="auto">
          <a:xfrm>
            <a:off x="7233555" y="4063999"/>
            <a:ext cx="4056745" cy="218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1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90600" y="9525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06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AJAX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930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B61C0607-C6A4-5258-6306-AFD4F89BD87F}"/>
              </a:ext>
            </a:extLst>
          </p:cNvPr>
          <p:cNvSpPr txBox="1"/>
          <p:nvPr/>
        </p:nvSpPr>
        <p:spPr>
          <a:xfrm>
            <a:off x="429900" y="520065"/>
            <a:ext cx="93998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6000" b="1" dirty="0">
                <a:solidFill>
                  <a:srgbClr val="44CCE5"/>
                </a:solidFill>
                <a:latin typeface="맑은 고딕" panose="020B0503020000020004" pitchFamily="50" charset="-127"/>
              </a:rPr>
              <a:t>3</a:t>
            </a:r>
            <a:r>
              <a:rPr 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설명 및 </a:t>
            </a:r>
            <a:r>
              <a:rPr lang="en-US" altLang="ko-KR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6000" b="1" i="0" u="none" strike="noStrike" dirty="0">
                <a:solidFill>
                  <a:srgbClr val="44CC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EB89E9-E0A8-EACA-101D-983E002D59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05" t="-406" r="-1" b="-1"/>
          <a:stretch/>
        </p:blipFill>
        <p:spPr>
          <a:xfrm>
            <a:off x="641350" y="1638300"/>
            <a:ext cx="16992600" cy="842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0EF5B-E529-E02D-E607-EAAC8528D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371565-2584-5A99-DF6C-92C3310B4E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85C11A-604B-7D06-4661-DE40F814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8F8AF33-740E-9279-E309-B53A6AB25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88E34E2D-C7E7-9356-A44F-4C2C345C6AF7}"/>
              </a:ext>
            </a:extLst>
          </p:cNvPr>
          <p:cNvSpPr txBox="1"/>
          <p:nvPr/>
        </p:nvSpPr>
        <p:spPr>
          <a:xfrm>
            <a:off x="9906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AJAX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3AAF306-CB24-630C-D3E5-6BE4AE41B537}"/>
              </a:ext>
            </a:extLst>
          </p:cNvPr>
          <p:cNvSpPr txBox="1"/>
          <p:nvPr/>
        </p:nvSpPr>
        <p:spPr>
          <a:xfrm>
            <a:off x="7493000" y="54737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800" b="0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2419AC0-824F-3C40-EEE2-BEECEFD302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696" t="3343" r="41319" b="41094"/>
          <a:stretch/>
        </p:blipFill>
        <p:spPr>
          <a:xfrm>
            <a:off x="340743" y="2071858"/>
            <a:ext cx="5943601" cy="7262642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04260497-E67E-4194-86EB-181F6F6D8342}"/>
              </a:ext>
            </a:extLst>
          </p:cNvPr>
          <p:cNvSpPr txBox="1"/>
          <p:nvPr/>
        </p:nvSpPr>
        <p:spPr>
          <a:xfrm>
            <a:off x="429900" y="520065"/>
            <a:ext cx="9399899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6000" b="1" dirty="0">
                <a:solidFill>
                  <a:srgbClr val="44CCE5"/>
                </a:solidFill>
                <a:latin typeface="맑은 고딕" panose="020B0503020000020004" pitchFamily="50" charset="-127"/>
              </a:rPr>
              <a:t>고객 정보 저장 테이블</a:t>
            </a:r>
            <a:endParaRPr lang="ko-KR" sz="6000" b="1" i="0" u="none" strike="noStrike" dirty="0">
              <a:solidFill>
                <a:srgbClr val="44CC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2EB6C1-DB56-29F2-5AE3-B00F6A445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437" y="6617643"/>
            <a:ext cx="11451148" cy="2867239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5E2341A-A071-1CA5-0187-746EAF4DF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542424"/>
              </p:ext>
            </p:extLst>
          </p:nvPr>
        </p:nvGraphicFramePr>
        <p:xfrm>
          <a:off x="6631437" y="2100581"/>
          <a:ext cx="11315820" cy="3856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40">
                  <a:extLst>
                    <a:ext uri="{9D8B030D-6E8A-4147-A177-3AD203B41FA5}">
                      <a16:colId xmlns:a16="http://schemas.microsoft.com/office/drawing/2014/main" val="2973734315"/>
                    </a:ext>
                  </a:extLst>
                </a:gridCol>
                <a:gridCol w="3771940">
                  <a:extLst>
                    <a:ext uri="{9D8B030D-6E8A-4147-A177-3AD203B41FA5}">
                      <a16:colId xmlns:a16="http://schemas.microsoft.com/office/drawing/2014/main" val="3765104832"/>
                    </a:ext>
                  </a:extLst>
                </a:gridCol>
                <a:gridCol w="3771940">
                  <a:extLst>
                    <a:ext uri="{9D8B030D-6E8A-4147-A177-3AD203B41FA5}">
                      <a16:colId xmlns:a16="http://schemas.microsoft.com/office/drawing/2014/main" val="421767834"/>
                    </a:ext>
                  </a:extLst>
                </a:gridCol>
              </a:tblGrid>
              <a:tr h="282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Type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81072"/>
                  </a:ext>
                </a:extLst>
              </a:tr>
              <a:tr h="282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Id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varchar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로그인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453230"/>
                  </a:ext>
                </a:extLst>
              </a:tr>
              <a:tr h="5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password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varchar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79685"/>
                  </a:ext>
                </a:extLst>
              </a:tr>
              <a:tr h="5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name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varchar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95708"/>
                  </a:ext>
                </a:extLst>
              </a:tr>
              <a:tr h="5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age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int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나이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0922"/>
                  </a:ext>
                </a:extLst>
              </a:tr>
              <a:tr h="5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birthday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timestamp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생년월일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962350"/>
                  </a:ext>
                </a:extLst>
              </a:tr>
              <a:tr h="5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phone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varchar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휴대폰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802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194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1710</Words>
  <Application>Microsoft Office PowerPoint</Application>
  <PresentationFormat>사용자 지정</PresentationFormat>
  <Paragraphs>363</Paragraphs>
  <Slides>44</Slides>
  <Notes>29</Notes>
  <HiddenSlides>0</HiddenSlides>
  <MMClips>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SAMSUNG</dc:creator>
  <cp:lastModifiedBy>진원 양</cp:lastModifiedBy>
  <cp:revision>149</cp:revision>
  <dcterms:created xsi:type="dcterms:W3CDTF">2006-08-16T00:00:00Z</dcterms:created>
  <dcterms:modified xsi:type="dcterms:W3CDTF">2024-12-13T03:01:20Z</dcterms:modified>
</cp:coreProperties>
</file>